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70" r:id="rId9"/>
    <p:sldId id="271" r:id="rId10"/>
    <p:sldId id="272" r:id="rId11"/>
    <p:sldId id="273" r:id="rId12"/>
    <p:sldId id="274"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8"/>
    <p:restoredTop sz="78680"/>
  </p:normalViewPr>
  <p:slideViewPr>
    <p:cSldViewPr snapToGrid="0">
      <p:cViewPr>
        <p:scale>
          <a:sx n="110" d="100"/>
          <a:sy n="110" d="100"/>
        </p:scale>
        <p:origin x="91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BB168-B721-464E-8F4E-3249FC8C8A1E}"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A2FD5-0621-9F48-8128-EFF7869D9390}" type="slidenum">
              <a:rPr lang="en-US" smtClean="0"/>
              <a:t>‹#›</a:t>
            </a:fld>
            <a:endParaRPr lang="en-US"/>
          </a:p>
        </p:txBody>
      </p:sp>
    </p:spTree>
    <p:extLst>
      <p:ext uri="{BB962C8B-B14F-4D97-AF65-F5344CB8AC3E}">
        <p14:creationId xmlns:p14="http://schemas.microsoft.com/office/powerpoint/2010/main" val="348645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Kate Johnson, and today I'll be presenting my CS6120 final project on Predictive Modeling of Solar Energy Production using Machine Learning Techniques. This research focuses on developing accurate and scalable methods for forecasting solar energy output, which is crucial for the integration of renewable energy into our power grids.</a:t>
            </a:r>
          </a:p>
        </p:txBody>
      </p:sp>
      <p:sp>
        <p:nvSpPr>
          <p:cNvPr id="4" name="Slide Number Placeholder 3"/>
          <p:cNvSpPr>
            <a:spLocks noGrp="1"/>
          </p:cNvSpPr>
          <p:nvPr>
            <p:ph type="sldNum" sz="quarter" idx="5"/>
          </p:nvPr>
        </p:nvSpPr>
        <p:spPr/>
        <p:txBody>
          <a:bodyPr/>
          <a:lstStyle/>
          <a:p>
            <a:fld id="{892A2FD5-0621-9F48-8128-EFF7869D9390}" type="slidenum">
              <a:rPr lang="en-US" smtClean="0"/>
              <a:t>1</a:t>
            </a:fld>
            <a:endParaRPr lang="en-US"/>
          </a:p>
        </p:txBody>
      </p:sp>
    </p:spTree>
    <p:extLst>
      <p:ext uri="{BB962C8B-B14F-4D97-AF65-F5344CB8AC3E}">
        <p14:creationId xmlns:p14="http://schemas.microsoft.com/office/powerpoint/2010/main" val="299003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error analysis showed encouraging results. I achieved a near-normal error distribution, indicating well-balanced predictions. Performance remained consistent across cross-validation folds, though I observed some weather-dependent variation. Importantly, the ensemble model demonstrated improved stability compared to individual models, as shown in the RMSE by fold chart.</a:t>
            </a:r>
          </a:p>
        </p:txBody>
      </p:sp>
      <p:sp>
        <p:nvSpPr>
          <p:cNvPr id="4" name="Slide Number Placeholder 3"/>
          <p:cNvSpPr>
            <a:spLocks noGrp="1"/>
          </p:cNvSpPr>
          <p:nvPr>
            <p:ph type="sldNum" sz="quarter" idx="5"/>
          </p:nvPr>
        </p:nvSpPr>
        <p:spPr/>
        <p:txBody>
          <a:bodyPr/>
          <a:lstStyle/>
          <a:p>
            <a:fld id="{892A2FD5-0621-9F48-8128-EFF7869D9390}" type="slidenum">
              <a:rPr lang="en-US" smtClean="0"/>
              <a:t>10</a:t>
            </a:fld>
            <a:endParaRPr lang="en-US"/>
          </a:p>
        </p:txBody>
      </p:sp>
    </p:spTree>
    <p:extLst>
      <p:ext uri="{BB962C8B-B14F-4D97-AF65-F5344CB8AC3E}">
        <p14:creationId xmlns:p14="http://schemas.microsoft.com/office/powerpoint/2010/main" val="2053459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I've identified several promising directions. In the short term, I plan to implement attention mechanisms, explore transfer learning, and enhance feature engineering. Medium-term goals include developing multi-task learning capabilities, implementing uncertainty quantification, and improving scalability. My long-term vision encompasses grid integration, real-time adaptation, and multi-site deployment.</a:t>
            </a:r>
          </a:p>
        </p:txBody>
      </p:sp>
      <p:sp>
        <p:nvSpPr>
          <p:cNvPr id="4" name="Slide Number Placeholder 3"/>
          <p:cNvSpPr>
            <a:spLocks noGrp="1"/>
          </p:cNvSpPr>
          <p:nvPr>
            <p:ph type="sldNum" sz="quarter" idx="5"/>
          </p:nvPr>
        </p:nvSpPr>
        <p:spPr/>
        <p:txBody>
          <a:bodyPr/>
          <a:lstStyle/>
          <a:p>
            <a:fld id="{892A2FD5-0621-9F48-8128-EFF7869D9390}" type="slidenum">
              <a:rPr lang="en-US" smtClean="0"/>
              <a:t>11</a:t>
            </a:fld>
            <a:endParaRPr lang="en-US"/>
          </a:p>
        </p:txBody>
      </p:sp>
    </p:spTree>
    <p:extLst>
      <p:ext uri="{BB962C8B-B14F-4D97-AF65-F5344CB8AC3E}">
        <p14:creationId xmlns:p14="http://schemas.microsoft.com/office/powerpoint/2010/main" val="1700260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research achieved significant improvements in solar energy prediction, with a 153% performance gain over baseline methods. I developed a production-ready system with robust error handling and scalable architecture. The research impact includes novel feature engineering techniques, enhanced ensemble methods, and practical implementation strategies that can be applied in real-world settings.</a:t>
            </a:r>
          </a:p>
        </p:txBody>
      </p:sp>
      <p:sp>
        <p:nvSpPr>
          <p:cNvPr id="4" name="Slide Number Placeholder 3"/>
          <p:cNvSpPr>
            <a:spLocks noGrp="1"/>
          </p:cNvSpPr>
          <p:nvPr>
            <p:ph type="sldNum" sz="quarter" idx="5"/>
          </p:nvPr>
        </p:nvSpPr>
        <p:spPr/>
        <p:txBody>
          <a:bodyPr/>
          <a:lstStyle/>
          <a:p>
            <a:fld id="{892A2FD5-0621-9F48-8128-EFF7869D9390}" type="slidenum">
              <a:rPr lang="en-US" smtClean="0"/>
              <a:t>12</a:t>
            </a:fld>
            <a:endParaRPr lang="en-US"/>
          </a:p>
        </p:txBody>
      </p:sp>
    </p:spTree>
    <p:extLst>
      <p:ext uri="{BB962C8B-B14F-4D97-AF65-F5344CB8AC3E}">
        <p14:creationId xmlns:p14="http://schemas.microsoft.com/office/powerpoint/2010/main" val="471166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You can find all the code, documentation, and detailed results in my GitHub repository. </a:t>
            </a:r>
          </a:p>
        </p:txBody>
      </p:sp>
      <p:sp>
        <p:nvSpPr>
          <p:cNvPr id="4" name="Slide Number Placeholder 3"/>
          <p:cNvSpPr>
            <a:spLocks noGrp="1"/>
          </p:cNvSpPr>
          <p:nvPr>
            <p:ph type="sldNum" sz="quarter" idx="5"/>
          </p:nvPr>
        </p:nvSpPr>
        <p:spPr/>
        <p:txBody>
          <a:bodyPr/>
          <a:lstStyle/>
          <a:p>
            <a:fld id="{892A2FD5-0621-9F48-8128-EFF7869D9390}" type="slidenum">
              <a:rPr lang="en-US" smtClean="0"/>
              <a:t>13</a:t>
            </a:fld>
            <a:endParaRPr lang="en-US"/>
          </a:p>
        </p:txBody>
      </p:sp>
    </p:spTree>
    <p:extLst>
      <p:ext uri="{BB962C8B-B14F-4D97-AF65-F5344CB8AC3E}">
        <p14:creationId xmlns:p14="http://schemas.microsoft.com/office/powerpoint/2010/main" val="4251017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by outlining my key research objectives. This project aimed to develop accurate predictive models for solar energy production, systematically evaluate different machine learning approaches, identify the critical factors affecting prediction accuracy, and create a scalable implementation that could be deployed in real-world settings. These objectives were chosen to address the growing need for reliable solar energy forecasting in grid operations.</a:t>
            </a:r>
          </a:p>
        </p:txBody>
      </p:sp>
      <p:sp>
        <p:nvSpPr>
          <p:cNvPr id="4" name="Slide Number Placeholder 3"/>
          <p:cNvSpPr>
            <a:spLocks noGrp="1"/>
          </p:cNvSpPr>
          <p:nvPr>
            <p:ph type="sldNum" sz="quarter" idx="5"/>
          </p:nvPr>
        </p:nvSpPr>
        <p:spPr/>
        <p:txBody>
          <a:bodyPr/>
          <a:lstStyle/>
          <a:p>
            <a:fld id="{892A2FD5-0621-9F48-8128-EFF7869D9390}" type="slidenum">
              <a:rPr lang="en-US" smtClean="0"/>
              <a:t>2</a:t>
            </a:fld>
            <a:endParaRPr lang="en-US"/>
          </a:p>
        </p:txBody>
      </p:sp>
    </p:spTree>
    <p:extLst>
      <p:ext uri="{BB962C8B-B14F-4D97-AF65-F5344CB8AC3E}">
        <p14:creationId xmlns:p14="http://schemas.microsoft.com/office/powerpoint/2010/main" val="94995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introduced several technical innovations in two main areas. First, in advanced feature engineering, I developed novel temporal encodings that capture complex time-based patterns, implemented adaptive rolling statistics that adjust to changing conditions, and integrated sophisticated weather pattern recognition systems. Second, I enhanced the model architecture through a hybrid ensemble learning approach, dynamic weight adjustment mechanisms, and specialized preprocessing pipelines. The graph on the right shows the significant performance improvement achieved by my advanced models compared to baseline approaches.</a:t>
            </a:r>
          </a:p>
        </p:txBody>
      </p:sp>
      <p:sp>
        <p:nvSpPr>
          <p:cNvPr id="4" name="Slide Number Placeholder 3"/>
          <p:cNvSpPr>
            <a:spLocks noGrp="1"/>
          </p:cNvSpPr>
          <p:nvPr>
            <p:ph type="sldNum" sz="quarter" idx="5"/>
          </p:nvPr>
        </p:nvSpPr>
        <p:spPr/>
        <p:txBody>
          <a:bodyPr/>
          <a:lstStyle/>
          <a:p>
            <a:fld id="{892A2FD5-0621-9F48-8128-EFF7869D9390}" type="slidenum">
              <a:rPr lang="en-US" smtClean="0"/>
              <a:t>3</a:t>
            </a:fld>
            <a:endParaRPr lang="en-US"/>
          </a:p>
        </p:txBody>
      </p:sp>
    </p:spTree>
    <p:extLst>
      <p:ext uri="{BB962C8B-B14F-4D97-AF65-F5344CB8AC3E}">
        <p14:creationId xmlns:p14="http://schemas.microsoft.com/office/powerpoint/2010/main" val="309789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architecture I developed consists of four core components. My data pipeline handles the ingestion and preprocessing of multiple data sources. The model training system manages the training of various models and their hyperparameter optimization. The ensemble framework combines predictions from multiple models, and the monitoring system ensures reliable operation. As shown in the diagram, these components work together in a modular, scalable architecture. The performance graph demonstrates how my system maintains consistency across different operational conditions.</a:t>
            </a:r>
          </a:p>
        </p:txBody>
      </p:sp>
      <p:sp>
        <p:nvSpPr>
          <p:cNvPr id="4" name="Slide Number Placeholder 3"/>
          <p:cNvSpPr>
            <a:spLocks noGrp="1"/>
          </p:cNvSpPr>
          <p:nvPr>
            <p:ph type="sldNum" sz="quarter" idx="5"/>
          </p:nvPr>
        </p:nvSpPr>
        <p:spPr/>
        <p:txBody>
          <a:bodyPr/>
          <a:lstStyle/>
          <a:p>
            <a:fld id="{892A2FD5-0621-9F48-8128-EFF7869D9390}" type="slidenum">
              <a:rPr lang="en-US" smtClean="0"/>
              <a:t>4</a:t>
            </a:fld>
            <a:endParaRPr lang="en-US"/>
          </a:p>
        </p:txBody>
      </p:sp>
    </p:spTree>
    <p:extLst>
      <p:ext uri="{BB962C8B-B14F-4D97-AF65-F5344CB8AC3E}">
        <p14:creationId xmlns:p14="http://schemas.microsoft.com/office/powerpoint/2010/main" val="380854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utilized three primary datasets: First, the Solar Energy Production dataset from Calgary, providing hourly data from 2020 to 2022 with over 17,500 records. Second, the Solar Power Generation dataset, containing data from multiple installations with over 32,000 entries. And third, the Renewable Energy Historical dataset, offering global coverage from 1965 to 2022. This diverse data foundation helped ensure my models could handle various operational scenarios and geographical contexts.</a:t>
            </a:r>
          </a:p>
        </p:txBody>
      </p:sp>
      <p:sp>
        <p:nvSpPr>
          <p:cNvPr id="4" name="Slide Number Placeholder 3"/>
          <p:cNvSpPr>
            <a:spLocks noGrp="1"/>
          </p:cNvSpPr>
          <p:nvPr>
            <p:ph type="sldNum" sz="quarter" idx="5"/>
          </p:nvPr>
        </p:nvSpPr>
        <p:spPr/>
        <p:txBody>
          <a:bodyPr/>
          <a:lstStyle/>
          <a:p>
            <a:fld id="{892A2FD5-0621-9F48-8128-EFF7869D9390}" type="slidenum">
              <a:rPr lang="en-US" smtClean="0"/>
              <a:t>5</a:t>
            </a:fld>
            <a:endParaRPr lang="en-US"/>
          </a:p>
        </p:txBody>
      </p:sp>
    </p:spTree>
    <p:extLst>
      <p:ext uri="{BB962C8B-B14F-4D97-AF65-F5344CB8AC3E}">
        <p14:creationId xmlns:p14="http://schemas.microsoft.com/office/powerpoint/2010/main" val="254822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methodology followed a hierarchical modeling approach. I started with baseline models - Linear Regression and Ridge Regression achieving R² scores of 0.1726, while Lasso Regression performed poorly with -0.0007. Moving to advanced models, Random Forest achieved 0.3071, Gradient Boosting reached 0.3031, and LSTM Networks attained 0.2226. The diagram illustrates my ensemble architecture, which combines these models to achieve superior performance.</a:t>
            </a:r>
          </a:p>
        </p:txBody>
      </p:sp>
      <p:sp>
        <p:nvSpPr>
          <p:cNvPr id="4" name="Slide Number Placeholder 3"/>
          <p:cNvSpPr>
            <a:spLocks noGrp="1"/>
          </p:cNvSpPr>
          <p:nvPr>
            <p:ph type="sldNum" sz="quarter" idx="5"/>
          </p:nvPr>
        </p:nvSpPr>
        <p:spPr/>
        <p:txBody>
          <a:bodyPr/>
          <a:lstStyle/>
          <a:p>
            <a:fld id="{892A2FD5-0621-9F48-8128-EFF7869D9390}" type="slidenum">
              <a:rPr lang="en-US" smtClean="0"/>
              <a:t>6</a:t>
            </a:fld>
            <a:endParaRPr lang="en-US"/>
          </a:p>
        </p:txBody>
      </p:sp>
    </p:spTree>
    <p:extLst>
      <p:ext uri="{BB962C8B-B14F-4D97-AF65-F5344CB8AC3E}">
        <p14:creationId xmlns:p14="http://schemas.microsoft.com/office/powerpoint/2010/main" val="223816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exceeded my expectations. My ensemble model achieved an R² score of 0.6964, representing a 153% improvement over baseline models. I reduced the RMSE to 0.5625, a 31% error reduction. The model demonstrated excellent stability with an index of 0.92, and achieved sub-second inference time of 78.3ms. These metrics are visualized in the performance graphs shown.</a:t>
            </a:r>
          </a:p>
        </p:txBody>
      </p:sp>
      <p:sp>
        <p:nvSpPr>
          <p:cNvPr id="4" name="Slide Number Placeholder 3"/>
          <p:cNvSpPr>
            <a:spLocks noGrp="1"/>
          </p:cNvSpPr>
          <p:nvPr>
            <p:ph type="sldNum" sz="quarter" idx="5"/>
          </p:nvPr>
        </p:nvSpPr>
        <p:spPr/>
        <p:txBody>
          <a:bodyPr/>
          <a:lstStyle/>
          <a:p>
            <a:fld id="{892A2FD5-0621-9F48-8128-EFF7869D9390}" type="slidenum">
              <a:rPr lang="en-US" smtClean="0"/>
              <a:t>7</a:t>
            </a:fld>
            <a:endParaRPr lang="en-US"/>
          </a:p>
        </p:txBody>
      </p:sp>
    </p:spTree>
    <p:extLst>
      <p:ext uri="{BB962C8B-B14F-4D97-AF65-F5344CB8AC3E}">
        <p14:creationId xmlns:p14="http://schemas.microsoft.com/office/powerpoint/2010/main" val="323382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stacked ensemble architecture proved particularly effective. Through dynamic weight adjustment, multi-model integration, and adaptive retraining, I achieved consistent performance across different conditions. The error distribution plot shows a tight concentration around zero, indicating high prediction accuracy, while the time series plot demonstrates consistent performance across different seasons and conditions.</a:t>
            </a:r>
          </a:p>
        </p:txBody>
      </p:sp>
      <p:sp>
        <p:nvSpPr>
          <p:cNvPr id="4" name="Slide Number Placeholder 3"/>
          <p:cNvSpPr>
            <a:spLocks noGrp="1"/>
          </p:cNvSpPr>
          <p:nvPr>
            <p:ph type="sldNum" sz="quarter" idx="5"/>
          </p:nvPr>
        </p:nvSpPr>
        <p:spPr/>
        <p:txBody>
          <a:bodyPr/>
          <a:lstStyle/>
          <a:p>
            <a:fld id="{892A2FD5-0621-9F48-8128-EFF7869D9390}" type="slidenum">
              <a:rPr lang="en-US" smtClean="0"/>
              <a:t>8</a:t>
            </a:fld>
            <a:endParaRPr lang="en-US"/>
          </a:p>
        </p:txBody>
      </p:sp>
    </p:spTree>
    <p:extLst>
      <p:ext uri="{BB962C8B-B14F-4D97-AF65-F5344CB8AC3E}">
        <p14:creationId xmlns:p14="http://schemas.microsoft.com/office/powerpoint/2010/main" val="327831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feature importance analysis revealed interesting patterns. The 24-hour rolling mean emerged as the dominant feature, contributing 62.51% to model performance. Other significant features included rolling standard deviation at 9.75%, hour sine at 7.18%, and lag features at 5.70%. This analysis helped me understand which temporal and weather patterns most strongly influence solar energy production.</a:t>
            </a:r>
          </a:p>
        </p:txBody>
      </p:sp>
      <p:sp>
        <p:nvSpPr>
          <p:cNvPr id="4" name="Slide Number Placeholder 3"/>
          <p:cNvSpPr>
            <a:spLocks noGrp="1"/>
          </p:cNvSpPr>
          <p:nvPr>
            <p:ph type="sldNum" sz="quarter" idx="5"/>
          </p:nvPr>
        </p:nvSpPr>
        <p:spPr/>
        <p:txBody>
          <a:bodyPr/>
          <a:lstStyle/>
          <a:p>
            <a:fld id="{892A2FD5-0621-9F48-8128-EFF7869D9390}" type="slidenum">
              <a:rPr lang="en-US" smtClean="0"/>
              <a:t>9</a:t>
            </a:fld>
            <a:endParaRPr lang="en-US"/>
          </a:p>
        </p:txBody>
      </p:sp>
    </p:spTree>
    <p:extLst>
      <p:ext uri="{BB962C8B-B14F-4D97-AF65-F5344CB8AC3E}">
        <p14:creationId xmlns:p14="http://schemas.microsoft.com/office/powerpoint/2010/main" val="290602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11/22/24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11/22/24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11/22/24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11/22/24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11/22/24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11/22/24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11/22/24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11/22/24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11/22/24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11/22/24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11/22/24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11/22/24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8.tiff"/></Relationships>
</file>

<file path=ppt/slides/_rels/slide11.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12.xml"/><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github.com/k-g-j/cs6120-course-project"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7.xml"/><Relationship Id="rId9" Type="http://schemas.openxmlformats.org/officeDocument/2006/relationships/image" Target="../media/image13.tiff"/></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5.tiff"/></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26" name="Picture 2" descr="Researchers find benefits of solar photovoltaics outweigh costs | MIT News  | Massachusetts Institute of Technology">
            <a:extLst>
              <a:ext uri="{FF2B5EF4-FFF2-40B4-BE49-F238E27FC236}">
                <a16:creationId xmlns:a16="http://schemas.microsoft.com/office/drawing/2014/main" id="{50AE3AAA-BF81-F3B9-0B44-DB17CDAA8742}"/>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t="15728" r="-1" b="-1"/>
          <a:stretch/>
        </p:blipFill>
        <p:spPr bwMode="auto">
          <a:xfrm>
            <a:off x="19965" y="-2"/>
            <a:ext cx="1219169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FBD0B25-F4F0-A464-E88F-2D56F9D2022C}"/>
              </a:ext>
            </a:extLst>
          </p:cNvPr>
          <p:cNvSpPr>
            <a:spLocks noGrp="1"/>
          </p:cNvSpPr>
          <p:nvPr>
            <p:ph type="ctrTitle"/>
          </p:nvPr>
        </p:nvSpPr>
        <p:spPr>
          <a:xfrm>
            <a:off x="1332619" y="2424559"/>
            <a:ext cx="7068153" cy="2623459"/>
          </a:xfrm>
        </p:spPr>
        <p:txBody>
          <a:bodyPr vert="horz" lIns="91440" tIns="45720" rIns="91440" bIns="45720" rtlCol="0" anchor="t">
            <a:normAutofit fontScale="90000"/>
          </a:bodyPr>
          <a:lstStyle/>
          <a:p>
            <a:r>
              <a:rPr lang="en-US" sz="6600" dirty="0"/>
              <a:t>Predictive Modeling of Solar Energy Production Using Machine Learning Techniques</a:t>
            </a:r>
          </a:p>
        </p:txBody>
      </p:sp>
      <p:sp>
        <p:nvSpPr>
          <p:cNvPr id="3" name="Subtitle 2">
            <a:extLst>
              <a:ext uri="{FF2B5EF4-FFF2-40B4-BE49-F238E27FC236}">
                <a16:creationId xmlns:a16="http://schemas.microsoft.com/office/drawing/2014/main" id="{D61B2EB8-D374-5AB9-2B05-1588D1A107AE}"/>
              </a:ext>
            </a:extLst>
          </p:cNvPr>
          <p:cNvSpPr>
            <a:spLocks noGrp="1"/>
          </p:cNvSpPr>
          <p:nvPr>
            <p:ph type="subTitle" idx="1"/>
          </p:nvPr>
        </p:nvSpPr>
        <p:spPr>
          <a:xfrm>
            <a:off x="2724124" y="938239"/>
            <a:ext cx="5676648" cy="1160213"/>
          </a:xfrm>
        </p:spPr>
        <p:txBody>
          <a:bodyPr>
            <a:normAutofit/>
          </a:bodyPr>
          <a:lstStyle/>
          <a:p>
            <a:r>
              <a:rPr lang="en-US" sz="2000" dirty="0"/>
              <a:t>CS6120 Final Project</a:t>
            </a:r>
            <a:br>
              <a:rPr lang="en-US" sz="2000" dirty="0"/>
            </a:br>
            <a:r>
              <a:rPr lang="en-US" sz="2000" dirty="0"/>
              <a:t> Kate Johnson</a:t>
            </a:r>
            <a:br>
              <a:rPr lang="en-US" sz="2000" dirty="0"/>
            </a:br>
            <a:r>
              <a:rPr lang="en-US" sz="2000" dirty="0"/>
              <a:t> November 2024</a:t>
            </a:r>
          </a:p>
        </p:txBody>
      </p:sp>
      <p:sp>
        <p:nvSpPr>
          <p:cNvPr id="1037" name="Rectangle 1036">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extLst>
              <a:ext uri="{FF2B5EF4-FFF2-40B4-BE49-F238E27FC236}">
                <a16:creationId xmlns:a16="http://schemas.microsoft.com/office/drawing/2014/main" id="{0C54EEED-3E31-5944-68DC-03F9EA6523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2471485"/>
      </p:ext>
    </p:extLst>
  </p:cSld>
  <p:clrMapOvr>
    <a:masterClrMapping/>
  </p:clrMapOvr>
  <mc:AlternateContent xmlns:mc="http://schemas.openxmlformats.org/markup-compatibility/2006">
    <mc:Choice xmlns:p14="http://schemas.microsoft.com/office/powerpoint/2010/main" Requires="p14">
      <p:transition spd="slow" p14:dur="2000" advTm="24553"/>
    </mc:Choice>
    <mc:Fallback>
      <p:transition spd="slow" advTm="24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9B860-9537-D4EC-894E-6C95C274E61C}"/>
              </a:ext>
            </a:extLst>
          </p:cNvPr>
          <p:cNvSpPr>
            <a:spLocks noGrp="1"/>
          </p:cNvSpPr>
          <p:nvPr>
            <p:ph type="title"/>
          </p:nvPr>
        </p:nvSpPr>
        <p:spPr>
          <a:xfrm>
            <a:off x="7548117" y="808056"/>
            <a:ext cx="3024722" cy="1077229"/>
          </a:xfrm>
        </p:spPr>
        <p:txBody>
          <a:bodyPr>
            <a:normAutofit/>
          </a:bodyPr>
          <a:lstStyle/>
          <a:p>
            <a:r>
              <a:rPr lang="en-US" dirty="0"/>
              <a:t>Error Analysis</a:t>
            </a:r>
          </a:p>
        </p:txBody>
      </p:sp>
      <p:sp>
        <p:nvSpPr>
          <p:cNvPr id="22" name="Rectangle 21">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error distribution&#10;&#10;Description automatically generated">
            <a:extLst>
              <a:ext uri="{FF2B5EF4-FFF2-40B4-BE49-F238E27FC236}">
                <a16:creationId xmlns:a16="http://schemas.microsoft.com/office/drawing/2014/main" id="{81F0A154-6DD9-593C-A8FD-D724EDDB733B}"/>
              </a:ext>
            </a:extLst>
          </p:cNvPr>
          <p:cNvPicPr>
            <a:picLocks noChangeAspect="1"/>
          </p:cNvPicPr>
          <p:nvPr/>
        </p:nvPicPr>
        <p:blipFill>
          <a:blip r:embed="rId8"/>
          <a:stretch>
            <a:fillRect/>
          </a:stretch>
        </p:blipFill>
        <p:spPr>
          <a:xfrm>
            <a:off x="1329639" y="316486"/>
            <a:ext cx="4917733" cy="2950640"/>
          </a:xfrm>
          <a:prstGeom prst="rect">
            <a:avLst/>
          </a:prstGeom>
          <a:ln w="12700">
            <a:noFill/>
          </a:ln>
        </p:spPr>
      </p:pic>
      <p:sp>
        <p:nvSpPr>
          <p:cNvPr id="24" name="Rectangle 23">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bars&#10;&#10;Description automatically generated">
            <a:extLst>
              <a:ext uri="{FF2B5EF4-FFF2-40B4-BE49-F238E27FC236}">
                <a16:creationId xmlns:a16="http://schemas.microsoft.com/office/drawing/2014/main" id="{E0B2A677-2948-61B6-F0F2-86010120A13C}"/>
              </a:ext>
            </a:extLst>
          </p:cNvPr>
          <p:cNvPicPr>
            <a:picLocks noChangeAspect="1"/>
          </p:cNvPicPr>
          <p:nvPr/>
        </p:nvPicPr>
        <p:blipFill>
          <a:blip r:embed="rId9"/>
          <a:stretch>
            <a:fillRect/>
          </a:stretch>
        </p:blipFill>
        <p:spPr>
          <a:xfrm>
            <a:off x="1336953" y="3583572"/>
            <a:ext cx="4910420" cy="2946252"/>
          </a:xfrm>
          <a:prstGeom prst="rect">
            <a:avLst/>
          </a:prstGeom>
          <a:ln w="12700">
            <a:noFill/>
          </a:ln>
        </p:spPr>
      </p:pic>
      <p:sp>
        <p:nvSpPr>
          <p:cNvPr id="26" name="Rectangle 25">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19D9F1-60E7-C280-25A4-7D12F36D5775}"/>
              </a:ext>
            </a:extLst>
          </p:cNvPr>
          <p:cNvSpPr>
            <a:spLocks noGrp="1"/>
          </p:cNvSpPr>
          <p:nvPr>
            <p:ph idx="1"/>
          </p:nvPr>
        </p:nvSpPr>
        <p:spPr>
          <a:xfrm>
            <a:off x="7548118" y="2052116"/>
            <a:ext cx="3024722" cy="3997828"/>
          </a:xfrm>
        </p:spPr>
        <p:txBody>
          <a:bodyPr>
            <a:normAutofit/>
          </a:bodyPr>
          <a:lstStyle/>
          <a:p>
            <a:pPr marL="0" indent="0">
              <a:lnSpc>
                <a:spcPct val="110000"/>
              </a:lnSpc>
              <a:buNone/>
            </a:pPr>
            <a:r>
              <a:rPr lang="en-US" sz="1500"/>
              <a:t>Error Distribution &amp; Analysis</a:t>
            </a:r>
          </a:p>
          <a:p>
            <a:pPr marL="0" indent="0">
              <a:lnSpc>
                <a:spcPct val="110000"/>
              </a:lnSpc>
              <a:buNone/>
            </a:pPr>
            <a:endParaRPr lang="en-US" sz="1500"/>
          </a:p>
          <a:p>
            <a:pPr marL="0" indent="0">
              <a:lnSpc>
                <a:spcPct val="110000"/>
              </a:lnSpc>
              <a:buNone/>
            </a:pPr>
            <a:r>
              <a:rPr lang="en-US" sz="1500"/>
              <a:t>Key Findings:</a:t>
            </a:r>
          </a:p>
          <a:p>
            <a:pPr>
              <a:lnSpc>
                <a:spcPct val="110000"/>
              </a:lnSpc>
            </a:pPr>
            <a:r>
              <a:rPr lang="en-US" sz="1500"/>
              <a:t>Near-normal error distribution</a:t>
            </a:r>
          </a:p>
          <a:p>
            <a:pPr>
              <a:lnSpc>
                <a:spcPct val="110000"/>
              </a:lnSpc>
            </a:pPr>
            <a:r>
              <a:rPr lang="en-US" sz="1500"/>
              <a:t>Consistent performance across folds</a:t>
            </a:r>
          </a:p>
          <a:p>
            <a:pPr>
              <a:lnSpc>
                <a:spcPct val="110000"/>
              </a:lnSpc>
            </a:pPr>
            <a:r>
              <a:rPr lang="en-US" sz="1500"/>
              <a:t>Weather-dependent variation</a:t>
            </a:r>
          </a:p>
          <a:p>
            <a:pPr>
              <a:lnSpc>
                <a:spcPct val="110000"/>
              </a:lnSpc>
            </a:pPr>
            <a:r>
              <a:rPr lang="en-US" sz="1500"/>
              <a:t>Improved stability in ensemble model</a:t>
            </a:r>
          </a:p>
        </p:txBody>
      </p:sp>
      <p:sp>
        <p:nvSpPr>
          <p:cNvPr id="28" name="Rectangle 27">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4FC52DDE-68B4-DA11-3540-24EA1A35016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1799580"/>
      </p:ext>
    </p:extLst>
  </p:cSld>
  <p:clrMapOvr>
    <a:masterClrMapping/>
  </p:clrMapOvr>
  <mc:AlternateContent xmlns:mc="http://schemas.openxmlformats.org/markup-compatibility/2006">
    <mc:Choice xmlns:p14="http://schemas.microsoft.com/office/powerpoint/2010/main" Requires="p14">
      <p:transition spd="slow" p14:dur="2000" advTm="26590"/>
    </mc:Choice>
    <mc:Fallback>
      <p:transition spd="slow" advTm="26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986F7-FE05-FE15-8097-E92C85D64D58}"/>
              </a:ext>
            </a:extLst>
          </p:cNvPr>
          <p:cNvSpPr>
            <a:spLocks noGrp="1"/>
          </p:cNvSpPr>
          <p:nvPr>
            <p:ph type="title"/>
          </p:nvPr>
        </p:nvSpPr>
        <p:spPr>
          <a:xfrm>
            <a:off x="1502845" y="367570"/>
            <a:ext cx="8608037" cy="1077229"/>
          </a:xfrm>
        </p:spPr>
        <p:txBody>
          <a:bodyPr>
            <a:normAutofit/>
          </a:bodyPr>
          <a:lstStyle/>
          <a:p>
            <a:pPr algn="l"/>
            <a:r>
              <a:rPr lang="en-US" dirty="0"/>
              <a:t>Future Work</a:t>
            </a:r>
          </a:p>
        </p:txBody>
      </p:sp>
      <p:sp>
        <p:nvSpPr>
          <p:cNvPr id="3" name="Content Placeholder 2">
            <a:extLst>
              <a:ext uri="{FF2B5EF4-FFF2-40B4-BE49-F238E27FC236}">
                <a16:creationId xmlns:a16="http://schemas.microsoft.com/office/drawing/2014/main" id="{4703FAB3-177F-6F78-4657-C09E53B2CDD2}"/>
              </a:ext>
            </a:extLst>
          </p:cNvPr>
          <p:cNvSpPr>
            <a:spLocks noGrp="1"/>
          </p:cNvSpPr>
          <p:nvPr>
            <p:ph idx="1"/>
          </p:nvPr>
        </p:nvSpPr>
        <p:spPr>
          <a:xfrm>
            <a:off x="1502845" y="1805733"/>
            <a:ext cx="3415852" cy="4257244"/>
          </a:xfrm>
        </p:spPr>
        <p:txBody>
          <a:bodyPr>
            <a:noAutofit/>
          </a:bodyPr>
          <a:lstStyle/>
          <a:p>
            <a:pPr marL="0" indent="0">
              <a:lnSpc>
                <a:spcPct val="110000"/>
              </a:lnSpc>
              <a:buNone/>
            </a:pPr>
            <a:r>
              <a:rPr lang="en-US" sz="1400" u="sng" dirty="0"/>
              <a:t>Research Roadmap</a:t>
            </a:r>
          </a:p>
          <a:p>
            <a:pPr marL="0" indent="0">
              <a:lnSpc>
                <a:spcPct val="110000"/>
              </a:lnSpc>
              <a:buNone/>
            </a:pPr>
            <a:r>
              <a:rPr lang="en-US" sz="1100" dirty="0"/>
              <a:t>Short-term (3-6 months)</a:t>
            </a:r>
          </a:p>
          <a:p>
            <a:pPr>
              <a:lnSpc>
                <a:spcPct val="110000"/>
              </a:lnSpc>
            </a:pPr>
            <a:r>
              <a:rPr lang="en-US" sz="1100" dirty="0"/>
              <a:t>- Attention mechanisms</a:t>
            </a:r>
          </a:p>
          <a:p>
            <a:pPr>
              <a:lnSpc>
                <a:spcPct val="110000"/>
              </a:lnSpc>
            </a:pPr>
            <a:r>
              <a:rPr lang="en-US" sz="1100" dirty="0"/>
              <a:t>- Transfer learning</a:t>
            </a:r>
          </a:p>
          <a:p>
            <a:pPr>
              <a:lnSpc>
                <a:spcPct val="110000"/>
              </a:lnSpc>
            </a:pPr>
            <a:r>
              <a:rPr lang="en-US" sz="1100" dirty="0"/>
              <a:t>- Feature engineering</a:t>
            </a:r>
          </a:p>
          <a:p>
            <a:pPr marL="0" indent="0">
              <a:lnSpc>
                <a:spcPct val="110000"/>
              </a:lnSpc>
              <a:buNone/>
            </a:pPr>
            <a:r>
              <a:rPr lang="en-US" sz="1100" dirty="0"/>
              <a:t>Medium-term (6-12 months)</a:t>
            </a:r>
          </a:p>
          <a:p>
            <a:pPr>
              <a:lnSpc>
                <a:spcPct val="110000"/>
              </a:lnSpc>
            </a:pPr>
            <a:r>
              <a:rPr lang="en-US" sz="1100" dirty="0"/>
              <a:t>- Multi-task learning</a:t>
            </a:r>
          </a:p>
          <a:p>
            <a:pPr>
              <a:lnSpc>
                <a:spcPct val="110000"/>
              </a:lnSpc>
            </a:pPr>
            <a:r>
              <a:rPr lang="en-US" sz="1100" dirty="0"/>
              <a:t>- Uncertainty quantification</a:t>
            </a:r>
          </a:p>
          <a:p>
            <a:pPr>
              <a:lnSpc>
                <a:spcPct val="110000"/>
              </a:lnSpc>
            </a:pPr>
            <a:r>
              <a:rPr lang="en-US" sz="1100" dirty="0"/>
              <a:t>- Scalability enhancement</a:t>
            </a:r>
          </a:p>
          <a:p>
            <a:pPr marL="0" indent="0">
              <a:lnSpc>
                <a:spcPct val="110000"/>
              </a:lnSpc>
              <a:buNone/>
            </a:pPr>
            <a:r>
              <a:rPr lang="en-US" sz="1100" dirty="0"/>
              <a:t>Long-term Vision</a:t>
            </a:r>
          </a:p>
          <a:p>
            <a:pPr>
              <a:lnSpc>
                <a:spcPct val="110000"/>
              </a:lnSpc>
            </a:pPr>
            <a:r>
              <a:rPr lang="en-US" sz="1100" dirty="0"/>
              <a:t>- Grid integration</a:t>
            </a:r>
          </a:p>
          <a:p>
            <a:pPr>
              <a:lnSpc>
                <a:spcPct val="110000"/>
              </a:lnSpc>
            </a:pPr>
            <a:r>
              <a:rPr lang="en-US" sz="1100" dirty="0"/>
              <a:t>- Real-time adaptation</a:t>
            </a:r>
          </a:p>
          <a:p>
            <a:pPr>
              <a:lnSpc>
                <a:spcPct val="110000"/>
              </a:lnSpc>
            </a:pPr>
            <a:r>
              <a:rPr lang="en-US" sz="1100" dirty="0"/>
              <a:t>- Multi-site deployment</a:t>
            </a:r>
          </a:p>
        </p:txBody>
      </p:sp>
      <p:pic>
        <p:nvPicPr>
          <p:cNvPr id="4" name="Picture 3" descr="A graph with different colored lines&#10;&#10;Description automatically generated">
            <a:extLst>
              <a:ext uri="{FF2B5EF4-FFF2-40B4-BE49-F238E27FC236}">
                <a16:creationId xmlns:a16="http://schemas.microsoft.com/office/drawing/2014/main" id="{0091A5F2-9178-0A7C-B33D-ED84C6EB8710}"/>
              </a:ext>
            </a:extLst>
          </p:cNvPr>
          <p:cNvPicPr>
            <a:picLocks noChangeAspect="1"/>
          </p:cNvPicPr>
          <p:nvPr/>
        </p:nvPicPr>
        <p:blipFill>
          <a:blip r:embed="rId8"/>
          <a:srcRect r="-4" b="6658"/>
          <a:stretch/>
        </p:blipFill>
        <p:spPr>
          <a:xfrm>
            <a:off x="5328820" y="1595062"/>
            <a:ext cx="5585232" cy="390987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1" name="Rectangle 20">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extLst>
              <a:ext uri="{FF2B5EF4-FFF2-40B4-BE49-F238E27FC236}">
                <a16:creationId xmlns:a16="http://schemas.microsoft.com/office/drawing/2014/main" id="{D17CDACE-D449-CE2C-974C-B1104517718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9565319"/>
      </p:ext>
    </p:extLst>
  </p:cSld>
  <p:clrMapOvr>
    <a:masterClrMapping/>
  </p:clrMapOvr>
  <mc:AlternateContent xmlns:mc="http://schemas.openxmlformats.org/markup-compatibility/2006">
    <mc:Choice xmlns:p14="http://schemas.microsoft.com/office/powerpoint/2010/main" Requires="p14">
      <p:transition spd="slow" p14:dur="2000" advTm="27198"/>
    </mc:Choice>
    <mc:Fallback>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04FC0-34F4-933E-388C-FD9BE30650F5}"/>
              </a:ext>
            </a:extLst>
          </p:cNvPr>
          <p:cNvSpPr>
            <a:spLocks noGrp="1"/>
          </p:cNvSpPr>
          <p:nvPr>
            <p:ph type="title"/>
          </p:nvPr>
        </p:nvSpPr>
        <p:spPr>
          <a:xfrm>
            <a:off x="7548117" y="808056"/>
            <a:ext cx="3024722" cy="1077229"/>
          </a:xfrm>
        </p:spPr>
        <p:txBody>
          <a:bodyPr>
            <a:normAutofit/>
          </a:bodyPr>
          <a:lstStyle/>
          <a:p>
            <a:r>
              <a:rPr lang="en-US" dirty="0"/>
              <a:t>Conclusions</a:t>
            </a:r>
          </a:p>
        </p:txBody>
      </p:sp>
      <p:sp>
        <p:nvSpPr>
          <p:cNvPr id="22" name="Rectangle 21">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4B96F3-9B72-2707-07E2-49B505ABE1E6}"/>
              </a:ext>
            </a:extLst>
          </p:cNvPr>
          <p:cNvPicPr>
            <a:picLocks noChangeAspect="1"/>
          </p:cNvPicPr>
          <p:nvPr/>
        </p:nvPicPr>
        <p:blipFill>
          <a:blip r:embed="rId8"/>
          <a:stretch>
            <a:fillRect/>
          </a:stretch>
        </p:blipFill>
        <p:spPr>
          <a:xfrm>
            <a:off x="1329639" y="316486"/>
            <a:ext cx="4917733" cy="2950640"/>
          </a:xfrm>
          <a:prstGeom prst="rect">
            <a:avLst/>
          </a:prstGeom>
          <a:ln w="12700">
            <a:noFill/>
          </a:ln>
        </p:spPr>
      </p:pic>
      <p:sp>
        <p:nvSpPr>
          <p:cNvPr id="24" name="Rectangle 23">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C1A0B2-E8F1-D321-AFBD-A1A38574425F}"/>
              </a:ext>
            </a:extLst>
          </p:cNvPr>
          <p:cNvPicPr>
            <a:picLocks noChangeAspect="1"/>
          </p:cNvPicPr>
          <p:nvPr/>
        </p:nvPicPr>
        <p:blipFill>
          <a:blip r:embed="rId9"/>
          <a:stretch>
            <a:fillRect/>
          </a:stretch>
        </p:blipFill>
        <p:spPr>
          <a:xfrm>
            <a:off x="1336953" y="3583572"/>
            <a:ext cx="4910420" cy="2946252"/>
          </a:xfrm>
          <a:prstGeom prst="rect">
            <a:avLst/>
          </a:prstGeom>
          <a:ln w="12700">
            <a:noFill/>
          </a:ln>
        </p:spPr>
      </p:pic>
      <p:sp>
        <p:nvSpPr>
          <p:cNvPr id="26" name="Rectangle 25">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51914D-2479-A197-661F-7CD71BF9D4BC}"/>
              </a:ext>
            </a:extLst>
          </p:cNvPr>
          <p:cNvSpPr>
            <a:spLocks noGrp="1"/>
          </p:cNvSpPr>
          <p:nvPr>
            <p:ph idx="1"/>
          </p:nvPr>
        </p:nvSpPr>
        <p:spPr>
          <a:xfrm>
            <a:off x="7548118" y="2052116"/>
            <a:ext cx="3024722" cy="3997828"/>
          </a:xfrm>
        </p:spPr>
        <p:txBody>
          <a:bodyPr>
            <a:normAutofit/>
          </a:bodyPr>
          <a:lstStyle/>
          <a:p>
            <a:pPr marL="0" indent="0">
              <a:lnSpc>
                <a:spcPct val="110000"/>
              </a:lnSpc>
              <a:buNone/>
            </a:pPr>
            <a:r>
              <a:rPr lang="en-US" sz="1400" u="sng" dirty="0"/>
              <a:t>Key Takeaways</a:t>
            </a:r>
          </a:p>
          <a:p>
            <a:pPr marL="0" indent="0">
              <a:lnSpc>
                <a:spcPct val="110000"/>
              </a:lnSpc>
              <a:buNone/>
            </a:pPr>
            <a:r>
              <a:rPr lang="en-US" sz="1100" dirty="0"/>
              <a:t>Major Achievements:</a:t>
            </a:r>
          </a:p>
          <a:p>
            <a:pPr>
              <a:lnSpc>
                <a:spcPct val="110000"/>
              </a:lnSpc>
            </a:pPr>
            <a:r>
              <a:rPr lang="en-US" sz="1100" dirty="0"/>
              <a:t>153% performance improvement</a:t>
            </a:r>
          </a:p>
          <a:p>
            <a:pPr>
              <a:lnSpc>
                <a:spcPct val="110000"/>
              </a:lnSpc>
            </a:pPr>
            <a:r>
              <a:rPr lang="en-US" sz="1100" dirty="0"/>
              <a:t>Production-ready system</a:t>
            </a:r>
          </a:p>
          <a:p>
            <a:pPr>
              <a:lnSpc>
                <a:spcPct val="110000"/>
              </a:lnSpc>
            </a:pPr>
            <a:r>
              <a:rPr lang="en-US" sz="1100" dirty="0"/>
              <a:t>Robust error handling</a:t>
            </a:r>
          </a:p>
          <a:p>
            <a:pPr>
              <a:lnSpc>
                <a:spcPct val="110000"/>
              </a:lnSpc>
            </a:pPr>
            <a:r>
              <a:rPr lang="en-US" sz="1100" dirty="0"/>
              <a:t>Scalable architecture</a:t>
            </a:r>
          </a:p>
          <a:p>
            <a:pPr marL="0" indent="0">
              <a:lnSpc>
                <a:spcPct val="110000"/>
              </a:lnSpc>
              <a:buNone/>
            </a:pPr>
            <a:r>
              <a:rPr lang="en-US" sz="1100" dirty="0"/>
              <a:t>Research Impact:</a:t>
            </a:r>
          </a:p>
          <a:p>
            <a:pPr>
              <a:lnSpc>
                <a:spcPct val="110000"/>
              </a:lnSpc>
            </a:pPr>
            <a:r>
              <a:rPr lang="en-US" sz="1100" dirty="0"/>
              <a:t>Novel feature engineering</a:t>
            </a:r>
          </a:p>
          <a:p>
            <a:pPr>
              <a:lnSpc>
                <a:spcPct val="110000"/>
              </a:lnSpc>
            </a:pPr>
            <a:r>
              <a:rPr lang="en-US" sz="1100" dirty="0"/>
              <a:t>Enhanced ensemble method</a:t>
            </a:r>
          </a:p>
          <a:p>
            <a:pPr>
              <a:lnSpc>
                <a:spcPct val="110000"/>
              </a:lnSpc>
            </a:pPr>
            <a:r>
              <a:rPr lang="en-US" sz="1100" dirty="0"/>
              <a:t>Practical implementation</a:t>
            </a:r>
          </a:p>
        </p:txBody>
      </p:sp>
      <p:sp>
        <p:nvSpPr>
          <p:cNvPr id="28" name="Rectangle 27">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1FBB6036-C6CD-A037-EE9E-C9613E7510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6279738"/>
      </p:ext>
    </p:extLst>
  </p:cSld>
  <p:clrMapOvr>
    <a:masterClrMapping/>
  </p:clrMapOvr>
  <mc:AlternateContent xmlns:mc="http://schemas.openxmlformats.org/markup-compatibility/2006">
    <mc:Choice xmlns:p14="http://schemas.microsoft.com/office/powerpoint/2010/main" Requires="p14">
      <p:transition spd="slow" p14:dur="2000" advTm="26750"/>
    </mc:Choice>
    <mc:Fallback>
      <p:transition spd="slow" advTm="26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03" name="Rectangle 3102">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4" name="Rectangle 310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ill Solar Panels Get Better At Capturing Sunlight? - KnowHow">
            <a:extLst>
              <a:ext uri="{FF2B5EF4-FFF2-40B4-BE49-F238E27FC236}">
                <a16:creationId xmlns:a16="http://schemas.microsoft.com/office/drawing/2014/main" id="{2F66F4EE-9830-B70C-BB2E-22F10166938F}"/>
              </a:ext>
            </a:extLst>
          </p:cNvPr>
          <p:cNvPicPr>
            <a:picLocks noChangeAspect="1" noChangeArrowheads="1"/>
          </p:cNvPicPr>
          <p:nvPr/>
        </p:nvPicPr>
        <p:blipFill>
          <a:blip r:embed="rId5">
            <a:duotone>
              <a:schemeClr val="bg2">
                <a:shade val="45000"/>
                <a:satMod val="135000"/>
              </a:schemeClr>
              <a:prstClr val="white"/>
            </a:duotone>
            <a:alphaModFix amt="25000"/>
            <a:extLst>
              <a:ext uri="{28A0092B-C50C-407E-A947-70E740481C1C}">
                <a14:useLocalDpi xmlns:a14="http://schemas.microsoft.com/office/drawing/2010/main" val="0"/>
              </a:ext>
            </a:extLst>
          </a:blip>
          <a:srcRect t="15728" r="-1" b="-1"/>
          <a:stretch/>
        </p:blipFill>
        <p:spPr bwMode="auto">
          <a:xfrm>
            <a:off x="153" y="10"/>
            <a:ext cx="121916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3104">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9E4CDC9B-6B76-51ED-D16D-FF21B198FA9E}"/>
              </a:ext>
            </a:extLst>
          </p:cNvPr>
          <p:cNvSpPr>
            <a:spLocks noGrp="1"/>
          </p:cNvSpPr>
          <p:nvPr>
            <p:ph type="title"/>
          </p:nvPr>
        </p:nvSpPr>
        <p:spPr>
          <a:xfrm>
            <a:off x="2611808" y="808056"/>
            <a:ext cx="7958331" cy="1077229"/>
          </a:xfrm>
        </p:spPr>
        <p:txBody>
          <a:bodyPr>
            <a:normAutofit/>
          </a:bodyPr>
          <a:lstStyle/>
          <a:p>
            <a:pPr algn="l"/>
            <a:r>
              <a:rPr lang="en-US"/>
              <a:t>Thank you!</a:t>
            </a:r>
          </a:p>
        </p:txBody>
      </p:sp>
      <p:sp>
        <p:nvSpPr>
          <p:cNvPr id="3106" name="Rectangle 310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Rectangle 310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89366-D5E0-BAC5-EC84-0754A6DF4DAC}"/>
              </a:ext>
            </a:extLst>
          </p:cNvPr>
          <p:cNvSpPr>
            <a:spLocks noGrp="1"/>
          </p:cNvSpPr>
          <p:nvPr>
            <p:ph idx="1"/>
          </p:nvPr>
        </p:nvSpPr>
        <p:spPr>
          <a:xfrm>
            <a:off x="2610579" y="2052116"/>
            <a:ext cx="7959560" cy="3997828"/>
          </a:xfrm>
        </p:spPr>
        <p:txBody>
          <a:bodyPr>
            <a:normAutofit/>
          </a:bodyPr>
          <a:lstStyle/>
          <a:p>
            <a:pPr marL="0" indent="0">
              <a:buNone/>
            </a:pPr>
            <a:r>
              <a:rPr lang="en-US">
                <a:hlinkClick r:id="rId7"/>
              </a:rPr>
              <a:t>GitHub Repository</a:t>
            </a:r>
            <a:endParaRPr lang="en-US" dirty="0"/>
          </a:p>
        </p:txBody>
      </p:sp>
      <p:pic>
        <p:nvPicPr>
          <p:cNvPr id="5" name="Audio 4">
            <a:extLst>
              <a:ext uri="{FF2B5EF4-FFF2-40B4-BE49-F238E27FC236}">
                <a16:creationId xmlns:a16="http://schemas.microsoft.com/office/drawing/2014/main" id="{D2878281-ACB3-D04A-2375-60082C1B11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13881018"/>
      </p:ext>
    </p:extLst>
  </p:cSld>
  <p:clrMapOvr>
    <a:masterClrMapping/>
  </p:clrMapOvr>
  <mc:AlternateContent xmlns:mc="http://schemas.openxmlformats.org/markup-compatibility/2006">
    <mc:Choice xmlns:p14="http://schemas.microsoft.com/office/powerpoint/2010/main" Requires="p14">
      <p:transition spd="slow" p14:dur="2000" advTm="10312"/>
    </mc:Choice>
    <mc:Fallback>
      <p:transition spd="slow" advTm="10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E6D0-7821-6CF7-813D-70DE1DDEE64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F58F8C-3445-E10A-E1DA-EBD561FE6ED7}"/>
              </a:ext>
            </a:extLst>
          </p:cNvPr>
          <p:cNvSpPr>
            <a:spLocks noGrp="1"/>
          </p:cNvSpPr>
          <p:nvPr>
            <p:ph idx="1"/>
          </p:nvPr>
        </p:nvSpPr>
        <p:spPr/>
        <p:txBody>
          <a:bodyPr/>
          <a:lstStyle/>
          <a:p>
            <a:pPr marL="0" indent="0">
              <a:buNone/>
            </a:pPr>
            <a:r>
              <a:rPr lang="en-US" dirty="0"/>
              <a:t>Research Objectives</a:t>
            </a:r>
          </a:p>
          <a:p>
            <a:r>
              <a:rPr lang="en-US" dirty="0"/>
              <a:t>Develop accurate predictive models for solar energy production </a:t>
            </a:r>
          </a:p>
          <a:p>
            <a:r>
              <a:rPr lang="en-US" dirty="0"/>
              <a:t>Evaluate effectiveness of various ML approaches</a:t>
            </a:r>
          </a:p>
          <a:p>
            <a:r>
              <a:rPr lang="en-US" dirty="0"/>
              <a:t>Identify key prediction factors</a:t>
            </a:r>
          </a:p>
          <a:p>
            <a:r>
              <a:rPr lang="en-US" dirty="0"/>
              <a:t>Create scalable implementation</a:t>
            </a:r>
          </a:p>
        </p:txBody>
      </p:sp>
      <p:pic>
        <p:nvPicPr>
          <p:cNvPr id="5" name="Audio 4">
            <a:extLst>
              <a:ext uri="{FF2B5EF4-FFF2-40B4-BE49-F238E27FC236}">
                <a16:creationId xmlns:a16="http://schemas.microsoft.com/office/drawing/2014/main" id="{0A31873D-5B23-FC49-F3AE-1154BBB072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0262816"/>
      </p:ext>
    </p:extLst>
  </p:cSld>
  <p:clrMapOvr>
    <a:masterClrMapping/>
  </p:clrMapOvr>
  <mc:AlternateContent xmlns:mc="http://schemas.openxmlformats.org/markup-compatibility/2006">
    <mc:Choice xmlns:p14="http://schemas.microsoft.com/office/powerpoint/2010/main" Requires="p14">
      <p:transition spd="slow" p14:dur="2000" advTm="30345"/>
    </mc:Choice>
    <mc:Fallback>
      <p:transition spd="slow" advTm="30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4" name="Picture 3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6" name="Rectangle 35">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D1027-E7EE-1B8E-D2FF-8F5BB2D70D51}"/>
              </a:ext>
            </a:extLst>
          </p:cNvPr>
          <p:cNvSpPr>
            <a:spLocks noGrp="1"/>
          </p:cNvSpPr>
          <p:nvPr>
            <p:ph type="title"/>
          </p:nvPr>
        </p:nvSpPr>
        <p:spPr>
          <a:xfrm>
            <a:off x="1964445" y="808056"/>
            <a:ext cx="2668106" cy="1077229"/>
          </a:xfrm>
        </p:spPr>
        <p:txBody>
          <a:bodyPr>
            <a:normAutofit/>
          </a:bodyPr>
          <a:lstStyle/>
          <a:p>
            <a:pPr algn="l"/>
            <a:r>
              <a:rPr lang="en-US" sz="2800"/>
              <a:t>Key Innovations</a:t>
            </a:r>
          </a:p>
        </p:txBody>
      </p:sp>
      <p:sp>
        <p:nvSpPr>
          <p:cNvPr id="3" name="Content Placeholder 2">
            <a:extLst>
              <a:ext uri="{FF2B5EF4-FFF2-40B4-BE49-F238E27FC236}">
                <a16:creationId xmlns:a16="http://schemas.microsoft.com/office/drawing/2014/main" id="{7F030FC0-05EC-D77C-CB4D-26FE18775273}"/>
              </a:ext>
            </a:extLst>
          </p:cNvPr>
          <p:cNvSpPr>
            <a:spLocks noGrp="1"/>
          </p:cNvSpPr>
          <p:nvPr>
            <p:ph idx="1"/>
          </p:nvPr>
        </p:nvSpPr>
        <p:spPr>
          <a:xfrm>
            <a:off x="1964444" y="2052116"/>
            <a:ext cx="2664217" cy="3997828"/>
          </a:xfrm>
        </p:spPr>
        <p:txBody>
          <a:bodyPr>
            <a:normAutofit/>
          </a:bodyPr>
          <a:lstStyle/>
          <a:p>
            <a:pPr marL="0" indent="0">
              <a:lnSpc>
                <a:spcPct val="110000"/>
              </a:lnSpc>
              <a:buNone/>
            </a:pPr>
            <a:r>
              <a:rPr lang="en-US" sz="1200"/>
              <a:t>Technical Innovations</a:t>
            </a:r>
            <a:br>
              <a:rPr lang="en-US" sz="1200"/>
            </a:br>
            <a:br>
              <a:rPr lang="en-US" sz="1200"/>
            </a:br>
            <a:r>
              <a:rPr lang="en-US" sz="1200"/>
              <a:t>Advanced Feature Engineering</a:t>
            </a:r>
          </a:p>
          <a:p>
            <a:pPr>
              <a:lnSpc>
                <a:spcPct val="110000"/>
              </a:lnSpc>
            </a:pPr>
            <a:r>
              <a:rPr lang="en-US" sz="1200"/>
              <a:t>Novel temporal encodings</a:t>
            </a:r>
          </a:p>
          <a:p>
            <a:pPr>
              <a:lnSpc>
                <a:spcPct val="110000"/>
              </a:lnSpc>
            </a:pPr>
            <a:r>
              <a:rPr lang="en-US" sz="1200"/>
              <a:t>Adaptive rolling statistics</a:t>
            </a:r>
          </a:p>
          <a:p>
            <a:pPr>
              <a:lnSpc>
                <a:spcPct val="110000"/>
              </a:lnSpc>
            </a:pPr>
            <a:r>
              <a:rPr lang="en-US" sz="1200"/>
              <a:t>Weather pattern integration</a:t>
            </a:r>
          </a:p>
          <a:p>
            <a:pPr marL="0" indent="0">
              <a:lnSpc>
                <a:spcPct val="110000"/>
              </a:lnSpc>
              <a:buNone/>
            </a:pPr>
            <a:r>
              <a:rPr lang="en-US" sz="1200"/>
              <a:t>Enhanced Architecture</a:t>
            </a:r>
          </a:p>
          <a:p>
            <a:pPr>
              <a:lnSpc>
                <a:spcPct val="110000"/>
              </a:lnSpc>
            </a:pPr>
            <a:r>
              <a:rPr lang="en-US" sz="1200"/>
              <a:t>Hybrid ensemble learning</a:t>
            </a:r>
          </a:p>
          <a:p>
            <a:pPr>
              <a:lnSpc>
                <a:spcPct val="110000"/>
              </a:lnSpc>
            </a:pPr>
            <a:r>
              <a:rPr lang="en-US" sz="1200"/>
              <a:t>Dynamic weight adjustment</a:t>
            </a:r>
          </a:p>
          <a:p>
            <a:pPr>
              <a:lnSpc>
                <a:spcPct val="110000"/>
              </a:lnSpc>
            </a:pPr>
            <a:r>
              <a:rPr lang="en-US" sz="1200"/>
              <a:t>Specialized preprocessing</a:t>
            </a:r>
          </a:p>
        </p:txBody>
      </p:sp>
      <p:sp>
        <p:nvSpPr>
          <p:cNvPr id="42" name="Rectangle 41">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BBAE4A-378A-7138-6A3E-250690614B2A}"/>
              </a:ext>
            </a:extLst>
          </p:cNvPr>
          <p:cNvPicPr>
            <a:picLocks noChangeAspect="1"/>
          </p:cNvPicPr>
          <p:nvPr/>
        </p:nvPicPr>
        <p:blipFill>
          <a:blip r:embed="rId8"/>
          <a:stretch>
            <a:fillRect/>
          </a:stretch>
        </p:blipFill>
        <p:spPr>
          <a:xfrm>
            <a:off x="5950870" y="316486"/>
            <a:ext cx="4919413" cy="2951648"/>
          </a:xfrm>
          <a:prstGeom prst="rect">
            <a:avLst/>
          </a:prstGeom>
          <a:ln w="12700">
            <a:noFill/>
          </a:ln>
        </p:spPr>
      </p:pic>
      <p:sp>
        <p:nvSpPr>
          <p:cNvPr id="44" name="Rectangle 43">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DF4249-C0AD-37DF-7779-7CA2690E535F}"/>
              </a:ext>
            </a:extLst>
          </p:cNvPr>
          <p:cNvPicPr>
            <a:picLocks noChangeAspect="1"/>
          </p:cNvPicPr>
          <p:nvPr/>
        </p:nvPicPr>
        <p:blipFill>
          <a:blip r:embed="rId9"/>
          <a:stretch>
            <a:fillRect/>
          </a:stretch>
        </p:blipFill>
        <p:spPr>
          <a:xfrm>
            <a:off x="5757967" y="4586364"/>
            <a:ext cx="5305219" cy="941676"/>
          </a:xfrm>
          <a:prstGeom prst="rect">
            <a:avLst/>
          </a:prstGeom>
          <a:ln w="12700">
            <a:noFill/>
          </a:ln>
        </p:spPr>
      </p:pic>
      <p:sp>
        <p:nvSpPr>
          <p:cNvPr id="46" name="Rectangle 45">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extLst>
              <a:ext uri="{FF2B5EF4-FFF2-40B4-BE49-F238E27FC236}">
                <a16:creationId xmlns:a16="http://schemas.microsoft.com/office/drawing/2014/main" id="{175121A6-B527-3C08-D851-C63C58E9D11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0275894"/>
      </p:ext>
    </p:extLst>
  </p:cSld>
  <p:clrMapOvr>
    <a:masterClrMapping/>
  </p:clrMapOvr>
  <mc:AlternateContent xmlns:mc="http://schemas.openxmlformats.org/markup-compatibility/2006">
    <mc:Choice xmlns:p14="http://schemas.microsoft.com/office/powerpoint/2010/main" Requires="p14">
      <p:transition spd="slow" p14:dur="2000" advTm="44937"/>
    </mc:Choice>
    <mc:Fallback>
      <p:transition spd="slow" advTm="44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83DBC4-DF1F-47B4-A427-3A02BF6FC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B505947-2EDE-4036-BAB7-9D467D50A8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88E107CE-A324-40CD-893D-2D871179D4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C9206E69-8320-4953-8527-D4C926A46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FB0BA3C-4542-415C-9AD5-4A65B973D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FCC301-B2A8-4BFA-8ADD-314A8AC88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6C04C-023E-8B44-AC4A-57D376EB781E}"/>
              </a:ext>
            </a:extLst>
          </p:cNvPr>
          <p:cNvSpPr>
            <a:spLocks noGrp="1"/>
          </p:cNvSpPr>
          <p:nvPr>
            <p:ph type="title"/>
          </p:nvPr>
        </p:nvSpPr>
        <p:spPr>
          <a:xfrm>
            <a:off x="1289603" y="309685"/>
            <a:ext cx="3974905" cy="1077229"/>
          </a:xfrm>
        </p:spPr>
        <p:txBody>
          <a:bodyPr>
            <a:normAutofit/>
          </a:bodyPr>
          <a:lstStyle/>
          <a:p>
            <a:pPr algn="l"/>
            <a:r>
              <a:rPr lang="en-US" dirty="0"/>
              <a:t>System Architecture</a:t>
            </a:r>
          </a:p>
        </p:txBody>
      </p:sp>
      <p:sp>
        <p:nvSpPr>
          <p:cNvPr id="3" name="Content Placeholder 2">
            <a:extLst>
              <a:ext uri="{FF2B5EF4-FFF2-40B4-BE49-F238E27FC236}">
                <a16:creationId xmlns:a16="http://schemas.microsoft.com/office/drawing/2014/main" id="{6BF268A1-3FDE-9317-0F05-091F026A96F0}"/>
              </a:ext>
            </a:extLst>
          </p:cNvPr>
          <p:cNvSpPr>
            <a:spLocks noGrp="1"/>
          </p:cNvSpPr>
          <p:nvPr>
            <p:ph idx="1"/>
          </p:nvPr>
        </p:nvSpPr>
        <p:spPr>
          <a:xfrm>
            <a:off x="1489203" y="1386914"/>
            <a:ext cx="2685182" cy="2571565"/>
          </a:xfrm>
        </p:spPr>
        <p:txBody>
          <a:bodyPr>
            <a:normAutofit fontScale="92500" lnSpcReduction="20000"/>
          </a:bodyPr>
          <a:lstStyle/>
          <a:p>
            <a:pPr marL="0" indent="0">
              <a:buNone/>
            </a:pPr>
            <a:r>
              <a:rPr lang="en-US" sz="1800" dirty="0"/>
              <a:t>Core Components</a:t>
            </a:r>
          </a:p>
          <a:p>
            <a:r>
              <a:rPr lang="en-US" sz="1800" dirty="0"/>
              <a:t>Data Pipeline</a:t>
            </a:r>
          </a:p>
          <a:p>
            <a:r>
              <a:rPr lang="en-US" sz="1800" dirty="0"/>
              <a:t>Model Training System</a:t>
            </a:r>
          </a:p>
          <a:p>
            <a:r>
              <a:rPr lang="en-US" sz="1800" dirty="0"/>
              <a:t>Ensemble Framework</a:t>
            </a:r>
          </a:p>
          <a:p>
            <a:r>
              <a:rPr lang="en-US" sz="1800" dirty="0"/>
              <a:t>Monitoring System</a:t>
            </a:r>
          </a:p>
        </p:txBody>
      </p:sp>
      <p:sp>
        <p:nvSpPr>
          <p:cNvPr id="21" name="Rectangle 20">
            <a:extLst>
              <a:ext uri="{FF2B5EF4-FFF2-40B4-BE49-F238E27FC236}">
                <a16:creationId xmlns:a16="http://schemas.microsoft.com/office/drawing/2014/main" id="{341BA995-C21C-4D29-BE49-3CBE57189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4295" y="0"/>
            <a:ext cx="46426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AD883D9-5B1B-E102-17B6-833233B03D99}"/>
              </a:ext>
            </a:extLst>
          </p:cNvPr>
          <p:cNvPicPr>
            <a:picLocks noChangeAspect="1"/>
          </p:cNvPicPr>
          <p:nvPr/>
        </p:nvPicPr>
        <p:blipFill>
          <a:blip r:embed="rId8"/>
          <a:stretch>
            <a:fillRect/>
          </a:stretch>
        </p:blipFill>
        <p:spPr>
          <a:xfrm>
            <a:off x="8343784" y="325457"/>
            <a:ext cx="1427505" cy="6206544"/>
          </a:xfrm>
          <a:prstGeom prst="rect">
            <a:avLst/>
          </a:prstGeom>
          <a:ln w="12700">
            <a:noFill/>
          </a:ln>
        </p:spPr>
      </p:pic>
      <p:sp>
        <p:nvSpPr>
          <p:cNvPr id="23" name="Rectangle 22">
            <a:extLst>
              <a:ext uri="{FF2B5EF4-FFF2-40B4-BE49-F238E27FC236}">
                <a16:creationId xmlns:a16="http://schemas.microsoft.com/office/drawing/2014/main" id="{F6B63D7C-DA20-4B10-8164-8F1ACA90E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0379" y="244088"/>
            <a:ext cx="4139753" cy="636792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EB1DFB-E9D4-4418-85B6-90079F889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1947A4-B0E7-2495-8456-6840DABE88A4}"/>
              </a:ext>
            </a:extLst>
          </p:cNvPr>
          <p:cNvPicPr>
            <a:picLocks noChangeAspect="1"/>
          </p:cNvPicPr>
          <p:nvPr/>
        </p:nvPicPr>
        <p:blipFill>
          <a:blip r:embed="rId9"/>
          <a:stretch>
            <a:fillRect/>
          </a:stretch>
        </p:blipFill>
        <p:spPr>
          <a:xfrm>
            <a:off x="1592365" y="3891884"/>
            <a:ext cx="4721311" cy="2832787"/>
          </a:xfrm>
          <a:prstGeom prst="rect">
            <a:avLst/>
          </a:prstGeom>
        </p:spPr>
      </p:pic>
      <p:pic>
        <p:nvPicPr>
          <p:cNvPr id="7" name="Audio 6">
            <a:extLst>
              <a:ext uri="{FF2B5EF4-FFF2-40B4-BE49-F238E27FC236}">
                <a16:creationId xmlns:a16="http://schemas.microsoft.com/office/drawing/2014/main" id="{7280C56F-63AC-F274-E5FD-34D5A71F92C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5877446"/>
      </p:ext>
    </p:extLst>
  </p:cSld>
  <p:clrMapOvr>
    <a:masterClrMapping/>
  </p:clrMapOvr>
  <mc:AlternateContent xmlns:mc="http://schemas.openxmlformats.org/markup-compatibility/2006">
    <mc:Choice xmlns:p14="http://schemas.microsoft.com/office/powerpoint/2010/main" Requires="p14">
      <p:transition spd="slow" p14:dur="2000" advTm="38473"/>
    </mc:Choice>
    <mc:Fallback>
      <p:transition spd="slow" advTm="38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olar panel - Wikipedia">
            <a:extLst>
              <a:ext uri="{FF2B5EF4-FFF2-40B4-BE49-F238E27FC236}">
                <a16:creationId xmlns:a16="http://schemas.microsoft.com/office/drawing/2014/main" id="{52243078-1E32-E9ED-D739-EC18280E0023}"/>
              </a:ext>
            </a:extLst>
          </p:cNvPr>
          <p:cNvPicPr>
            <a:picLocks noChangeAspect="1" noChangeArrowheads="1"/>
          </p:cNvPicPr>
          <p:nvPr/>
        </p:nvPicPr>
        <p:blipFill>
          <a:blip r:embed="rId5">
            <a:duotone>
              <a:schemeClr val="bg2">
                <a:shade val="45000"/>
                <a:satMod val="135000"/>
              </a:schemeClr>
              <a:prstClr val="white"/>
            </a:duotone>
            <a:alphaModFix amt="25000"/>
            <a:extLst>
              <a:ext uri="{28A0092B-C50C-407E-A947-70E740481C1C}">
                <a14:useLocalDpi xmlns:a14="http://schemas.microsoft.com/office/drawing/2010/main" val="0"/>
              </a:ext>
            </a:extLst>
          </a:blip>
          <a:srcRect t="13557" r="-1" b="1854"/>
          <a:stretch/>
        </p:blipFill>
        <p:spPr bwMode="auto">
          <a:xfrm>
            <a:off x="153" y="10"/>
            <a:ext cx="121916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A9EE62B8-A325-FA6D-D381-07B84EE67B6B}"/>
              </a:ext>
            </a:extLst>
          </p:cNvPr>
          <p:cNvSpPr>
            <a:spLocks noGrp="1"/>
          </p:cNvSpPr>
          <p:nvPr>
            <p:ph type="title"/>
          </p:nvPr>
        </p:nvSpPr>
        <p:spPr>
          <a:xfrm>
            <a:off x="2611808" y="808056"/>
            <a:ext cx="7958331" cy="1077229"/>
          </a:xfrm>
        </p:spPr>
        <p:txBody>
          <a:bodyPr>
            <a:normAutofit/>
          </a:bodyPr>
          <a:lstStyle/>
          <a:p>
            <a:pPr algn="l"/>
            <a:r>
              <a:rPr lang="en-US" dirty="0"/>
              <a:t>Data Sources</a:t>
            </a:r>
            <a:endParaRPr lang="en-US"/>
          </a:p>
        </p:txBody>
      </p:sp>
      <p:sp>
        <p:nvSpPr>
          <p:cNvPr id="2061" name="Rectangle 2060">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A1FBDF-9FB8-3380-4B17-28B7D690136D}"/>
              </a:ext>
            </a:extLst>
          </p:cNvPr>
          <p:cNvSpPr>
            <a:spLocks noGrp="1"/>
          </p:cNvSpPr>
          <p:nvPr>
            <p:ph idx="1"/>
          </p:nvPr>
        </p:nvSpPr>
        <p:spPr>
          <a:xfrm>
            <a:off x="2610579" y="2052116"/>
            <a:ext cx="7959560" cy="3997828"/>
          </a:xfrm>
        </p:spPr>
        <p:txBody>
          <a:bodyPr>
            <a:normAutofit/>
          </a:bodyPr>
          <a:lstStyle/>
          <a:p>
            <a:pPr marL="0" indent="0">
              <a:lnSpc>
                <a:spcPct val="110000"/>
              </a:lnSpc>
              <a:buNone/>
            </a:pPr>
            <a:r>
              <a:rPr lang="en-US" sz="1400"/>
              <a:t>1. Solar Energy Production (Calgary)</a:t>
            </a:r>
          </a:p>
          <a:p>
            <a:pPr>
              <a:lnSpc>
                <a:spcPct val="110000"/>
              </a:lnSpc>
            </a:pPr>
            <a:r>
              <a:rPr lang="en-US" sz="1400"/>
              <a:t>2020-2022 hourly data</a:t>
            </a:r>
          </a:p>
          <a:p>
            <a:pPr>
              <a:lnSpc>
                <a:spcPct val="110000"/>
              </a:lnSpc>
            </a:pPr>
            <a:r>
              <a:rPr lang="en-US" sz="1400"/>
              <a:t>7,520 records </a:t>
            </a:r>
          </a:p>
          <a:p>
            <a:pPr marL="0" indent="0">
              <a:lnSpc>
                <a:spcPct val="110000"/>
              </a:lnSpc>
              <a:buNone/>
            </a:pPr>
            <a:r>
              <a:rPr lang="en-US" sz="1400"/>
              <a:t>2. Solar Power Generation</a:t>
            </a:r>
          </a:p>
          <a:p>
            <a:pPr>
              <a:lnSpc>
                <a:spcPct val="110000"/>
              </a:lnSpc>
            </a:pPr>
            <a:r>
              <a:rPr lang="en-US" sz="1400"/>
              <a:t>Multiple installations</a:t>
            </a:r>
          </a:p>
          <a:p>
            <a:pPr>
              <a:lnSpc>
                <a:spcPct val="110000"/>
              </a:lnSpc>
            </a:pPr>
            <a:r>
              <a:rPr lang="en-US" sz="1400"/>
              <a:t>32,000+ entries </a:t>
            </a:r>
          </a:p>
          <a:p>
            <a:pPr marL="0" indent="0">
              <a:lnSpc>
                <a:spcPct val="110000"/>
              </a:lnSpc>
              <a:buNone/>
            </a:pPr>
            <a:r>
              <a:rPr lang="en-US" sz="1400"/>
              <a:t>3. Renewable Energy Historical</a:t>
            </a:r>
          </a:p>
          <a:p>
            <a:pPr>
              <a:lnSpc>
                <a:spcPct val="110000"/>
              </a:lnSpc>
            </a:pPr>
            <a:r>
              <a:rPr lang="en-US" sz="1400"/>
              <a:t>Global coverage</a:t>
            </a:r>
          </a:p>
          <a:p>
            <a:pPr>
              <a:lnSpc>
                <a:spcPct val="110000"/>
              </a:lnSpc>
            </a:pPr>
            <a:r>
              <a:rPr lang="en-US" sz="1400"/>
              <a:t>1965-2022</a:t>
            </a:r>
          </a:p>
        </p:txBody>
      </p:sp>
      <p:pic>
        <p:nvPicPr>
          <p:cNvPr id="5" name="Audio 4">
            <a:extLst>
              <a:ext uri="{FF2B5EF4-FFF2-40B4-BE49-F238E27FC236}">
                <a16:creationId xmlns:a16="http://schemas.microsoft.com/office/drawing/2014/main" id="{922109FA-4E27-449C-AA90-2C2D250A85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1660493"/>
      </p:ext>
    </p:extLst>
  </p:cSld>
  <p:clrMapOvr>
    <a:masterClrMapping/>
  </p:clrMapOvr>
  <mc:AlternateContent xmlns:mc="http://schemas.openxmlformats.org/markup-compatibility/2006">
    <mc:Choice xmlns:p14="http://schemas.microsoft.com/office/powerpoint/2010/main" Requires="p14">
      <p:transition spd="slow" p14:dur="2000" advTm="40606"/>
    </mc:Choice>
    <mc:Fallback>
      <p:transition spd="slow" advTm="4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D1F04-A48B-87D0-34C7-DE780AB95363}"/>
              </a:ext>
            </a:extLst>
          </p:cNvPr>
          <p:cNvSpPr>
            <a:spLocks noGrp="1"/>
          </p:cNvSpPr>
          <p:nvPr>
            <p:ph type="title"/>
          </p:nvPr>
        </p:nvSpPr>
        <p:spPr>
          <a:xfrm>
            <a:off x="7548117" y="808056"/>
            <a:ext cx="3024722" cy="1249344"/>
          </a:xfrm>
        </p:spPr>
        <p:txBody>
          <a:bodyPr>
            <a:normAutofit/>
          </a:bodyPr>
          <a:lstStyle/>
          <a:p>
            <a:pPr algn="l"/>
            <a:r>
              <a:rPr lang="en-US" sz="2800"/>
              <a:t>Methodology</a:t>
            </a:r>
          </a:p>
        </p:txBody>
      </p:sp>
      <p:pic>
        <p:nvPicPr>
          <p:cNvPr id="4" name="Picture 3">
            <a:extLst>
              <a:ext uri="{FF2B5EF4-FFF2-40B4-BE49-F238E27FC236}">
                <a16:creationId xmlns:a16="http://schemas.microsoft.com/office/drawing/2014/main" id="{52689AA7-C36A-A887-2871-F77EDA200A2C}"/>
              </a:ext>
            </a:extLst>
          </p:cNvPr>
          <p:cNvPicPr>
            <a:picLocks noChangeAspect="1"/>
          </p:cNvPicPr>
          <p:nvPr/>
        </p:nvPicPr>
        <p:blipFill>
          <a:blip r:embed="rId8"/>
          <a:srcRect t="574"/>
          <a:stretch/>
        </p:blipFill>
        <p:spPr>
          <a:xfrm>
            <a:off x="1005401" y="227"/>
            <a:ext cx="5569814" cy="6858000"/>
          </a:xfrm>
          <a:prstGeom prst="rect">
            <a:avLst/>
          </a:prstGeom>
          <a:ln w="12700">
            <a:solidFill>
              <a:schemeClr val="tx1"/>
            </a:solidFill>
          </a:ln>
        </p:spPr>
      </p:pic>
      <p:sp>
        <p:nvSpPr>
          <p:cNvPr id="19" name="Rectangle 18">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748B1D-2F15-D34A-DAD9-84BD5CE4F5AB}"/>
              </a:ext>
            </a:extLst>
          </p:cNvPr>
          <p:cNvSpPr>
            <a:spLocks noGrp="1"/>
          </p:cNvSpPr>
          <p:nvPr>
            <p:ph idx="1"/>
          </p:nvPr>
        </p:nvSpPr>
        <p:spPr>
          <a:xfrm>
            <a:off x="7268598" y="1610995"/>
            <a:ext cx="3304241" cy="4098925"/>
          </a:xfrm>
        </p:spPr>
        <p:txBody>
          <a:bodyPr>
            <a:normAutofit fontScale="85000" lnSpcReduction="20000"/>
          </a:bodyPr>
          <a:lstStyle/>
          <a:p>
            <a:pPr marL="0" indent="0">
              <a:lnSpc>
                <a:spcPct val="110000"/>
              </a:lnSpc>
              <a:buNone/>
            </a:pPr>
            <a:r>
              <a:rPr lang="en-US" sz="1400" dirty="0"/>
              <a:t>Model Development Framework</a:t>
            </a:r>
          </a:p>
          <a:p>
            <a:pPr marL="0" indent="0">
              <a:lnSpc>
                <a:spcPct val="110000"/>
              </a:lnSpc>
              <a:buNone/>
            </a:pPr>
            <a:endParaRPr lang="en-US" sz="1400" dirty="0"/>
          </a:p>
          <a:p>
            <a:pPr marL="0" indent="0">
              <a:lnSpc>
                <a:spcPct val="110000"/>
              </a:lnSpc>
              <a:buNone/>
            </a:pPr>
            <a:r>
              <a:rPr lang="en-US" sz="1400" dirty="0"/>
              <a:t>Hierarchical Modeling Approach:</a:t>
            </a:r>
          </a:p>
          <a:p>
            <a:pPr marL="0" indent="0">
              <a:lnSpc>
                <a:spcPct val="110000"/>
              </a:lnSpc>
              <a:buNone/>
            </a:pPr>
            <a:r>
              <a:rPr lang="en-US" sz="1400" dirty="0"/>
              <a:t>Baseline Models</a:t>
            </a:r>
          </a:p>
          <a:p>
            <a:pPr>
              <a:lnSpc>
                <a:spcPct val="110000"/>
              </a:lnSpc>
            </a:pPr>
            <a:r>
              <a:rPr lang="en-US" sz="1400" dirty="0"/>
              <a:t>Linear Regression (R² = 0.1726)</a:t>
            </a:r>
          </a:p>
          <a:p>
            <a:pPr>
              <a:lnSpc>
                <a:spcPct val="110000"/>
              </a:lnSpc>
            </a:pPr>
            <a:r>
              <a:rPr lang="en-US" sz="1400" dirty="0"/>
              <a:t>Ridge Regression (R² = 0.1726)</a:t>
            </a:r>
          </a:p>
          <a:p>
            <a:pPr>
              <a:lnSpc>
                <a:spcPct val="110000"/>
              </a:lnSpc>
            </a:pPr>
            <a:r>
              <a:rPr lang="en-US" sz="1400" dirty="0"/>
              <a:t>Lasso Regression (R² = -0.0007)</a:t>
            </a:r>
          </a:p>
          <a:p>
            <a:pPr marL="0" indent="0">
              <a:lnSpc>
                <a:spcPct val="110000"/>
              </a:lnSpc>
              <a:buNone/>
            </a:pPr>
            <a:r>
              <a:rPr lang="en-US" sz="1400" dirty="0"/>
              <a:t>Advanced Models</a:t>
            </a:r>
          </a:p>
          <a:p>
            <a:pPr>
              <a:lnSpc>
                <a:spcPct val="110000"/>
              </a:lnSpc>
            </a:pPr>
            <a:r>
              <a:rPr lang="en-US" sz="1400" dirty="0"/>
              <a:t>Random Forest (R² = 0.3071)</a:t>
            </a:r>
          </a:p>
          <a:p>
            <a:pPr>
              <a:lnSpc>
                <a:spcPct val="110000"/>
              </a:lnSpc>
            </a:pPr>
            <a:r>
              <a:rPr lang="en-US" sz="1400" dirty="0"/>
              <a:t>Gradient Boosting (R² = 0.3031)</a:t>
            </a:r>
          </a:p>
          <a:p>
            <a:pPr>
              <a:lnSpc>
                <a:spcPct val="110000"/>
              </a:lnSpc>
            </a:pPr>
            <a:r>
              <a:rPr lang="en-US" sz="1400" dirty="0"/>
              <a:t>LSTM Networks (R² = 0.2226)</a:t>
            </a:r>
          </a:p>
        </p:txBody>
      </p:sp>
      <p:sp>
        <p:nvSpPr>
          <p:cNvPr id="21" name="Rectangle 20">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extLst>
              <a:ext uri="{FF2B5EF4-FFF2-40B4-BE49-F238E27FC236}">
                <a16:creationId xmlns:a16="http://schemas.microsoft.com/office/drawing/2014/main" id="{2AB64AC9-790A-1568-CA70-FC37CD5D884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0884832"/>
      </p:ext>
    </p:extLst>
  </p:cSld>
  <p:clrMapOvr>
    <a:masterClrMapping/>
  </p:clrMapOvr>
  <mc:AlternateContent xmlns:mc="http://schemas.openxmlformats.org/markup-compatibility/2006">
    <mc:Choice xmlns:p14="http://schemas.microsoft.com/office/powerpoint/2010/main" Requires="p14">
      <p:transition spd="slow" p14:dur="2000" advTm="38377"/>
    </mc:Choice>
    <mc:Fallback>
      <p:transition spd="slow" advTm="3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25785-B766-80D9-1C03-9D9E19D7E275}"/>
              </a:ext>
            </a:extLst>
          </p:cNvPr>
          <p:cNvSpPr>
            <a:spLocks noGrp="1"/>
          </p:cNvSpPr>
          <p:nvPr>
            <p:ph type="title"/>
          </p:nvPr>
        </p:nvSpPr>
        <p:spPr>
          <a:xfrm>
            <a:off x="1964445" y="808056"/>
            <a:ext cx="2668106" cy="1077229"/>
          </a:xfrm>
        </p:spPr>
        <p:txBody>
          <a:bodyPr>
            <a:normAutofit/>
          </a:bodyPr>
          <a:lstStyle/>
          <a:p>
            <a:pPr algn="l"/>
            <a:r>
              <a:rPr lang="en-US" sz="2200"/>
              <a:t>Model Performance Results</a:t>
            </a:r>
          </a:p>
        </p:txBody>
      </p:sp>
      <p:sp>
        <p:nvSpPr>
          <p:cNvPr id="3" name="Content Placeholder 2">
            <a:extLst>
              <a:ext uri="{FF2B5EF4-FFF2-40B4-BE49-F238E27FC236}">
                <a16:creationId xmlns:a16="http://schemas.microsoft.com/office/drawing/2014/main" id="{99487FEC-733B-4C9C-E6B0-F1361D6B8282}"/>
              </a:ext>
            </a:extLst>
          </p:cNvPr>
          <p:cNvSpPr>
            <a:spLocks noGrp="1"/>
          </p:cNvSpPr>
          <p:nvPr>
            <p:ph idx="1"/>
          </p:nvPr>
        </p:nvSpPr>
        <p:spPr>
          <a:xfrm>
            <a:off x="1964444" y="2052116"/>
            <a:ext cx="2664217" cy="3997828"/>
          </a:xfrm>
        </p:spPr>
        <p:txBody>
          <a:bodyPr>
            <a:normAutofit/>
          </a:bodyPr>
          <a:lstStyle/>
          <a:p>
            <a:pPr marL="0" indent="0">
              <a:lnSpc>
                <a:spcPct val="110000"/>
              </a:lnSpc>
              <a:buNone/>
            </a:pPr>
            <a:r>
              <a:rPr lang="en-US" sz="1200"/>
              <a:t>Performance Analysis</a:t>
            </a:r>
          </a:p>
          <a:p>
            <a:pPr marL="0" indent="0">
              <a:lnSpc>
                <a:spcPct val="110000"/>
              </a:lnSpc>
              <a:buNone/>
            </a:pPr>
            <a:r>
              <a:rPr lang="en-US" sz="1200"/>
              <a:t>Key Achievements:</a:t>
            </a:r>
          </a:p>
          <a:p>
            <a:pPr>
              <a:lnSpc>
                <a:spcPct val="110000"/>
              </a:lnSpc>
            </a:pPr>
            <a:r>
              <a:rPr lang="en-US" sz="1200"/>
              <a:t>-Ensemble R² Score: 0.6964 </a:t>
            </a:r>
          </a:p>
          <a:p>
            <a:pPr lvl="1">
              <a:lnSpc>
                <a:spcPct val="110000"/>
              </a:lnSpc>
            </a:pPr>
            <a:r>
              <a:rPr lang="en-US" sz="1200"/>
              <a:t> (153% improvement over baseline)</a:t>
            </a:r>
          </a:p>
          <a:p>
            <a:pPr>
              <a:lnSpc>
                <a:spcPct val="110000"/>
              </a:lnSpc>
            </a:pPr>
            <a:r>
              <a:rPr lang="en-US" sz="1200"/>
              <a:t>RMSE: 0.5625 </a:t>
            </a:r>
          </a:p>
          <a:p>
            <a:pPr lvl="1">
              <a:lnSpc>
                <a:spcPct val="110000"/>
              </a:lnSpc>
            </a:pPr>
            <a:r>
              <a:rPr lang="en-US" sz="1200"/>
              <a:t> (31% reduction in error)</a:t>
            </a:r>
          </a:p>
          <a:p>
            <a:pPr>
              <a:lnSpc>
                <a:spcPct val="110000"/>
              </a:lnSpc>
            </a:pPr>
            <a:r>
              <a:rPr lang="en-US" sz="1200"/>
              <a:t> Model Stability Index: 0.92</a:t>
            </a:r>
          </a:p>
          <a:p>
            <a:pPr>
              <a:lnSpc>
                <a:spcPct val="110000"/>
              </a:lnSpc>
            </a:pPr>
            <a:r>
              <a:rPr lang="en-US" sz="1200"/>
              <a:t>Sub-second inference time: 78.3ms</a:t>
            </a:r>
          </a:p>
          <a:p>
            <a:pPr marL="0" indent="0">
              <a:lnSpc>
                <a:spcPct val="110000"/>
              </a:lnSpc>
              <a:buNone/>
            </a:pPr>
            <a:endParaRPr lang="en-US" sz="1200"/>
          </a:p>
        </p:txBody>
      </p:sp>
      <p:sp>
        <p:nvSpPr>
          <p:cNvPr id="22" name="Rectangle 21">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FE910F-AA31-7BFF-AF48-784694470B74}"/>
              </a:ext>
            </a:extLst>
          </p:cNvPr>
          <p:cNvPicPr>
            <a:picLocks noChangeAspect="1"/>
          </p:cNvPicPr>
          <p:nvPr/>
        </p:nvPicPr>
        <p:blipFill>
          <a:blip r:embed="rId8"/>
          <a:stretch>
            <a:fillRect/>
          </a:stretch>
        </p:blipFill>
        <p:spPr>
          <a:xfrm>
            <a:off x="5757967" y="466005"/>
            <a:ext cx="5305220" cy="2652610"/>
          </a:xfrm>
          <a:prstGeom prst="rect">
            <a:avLst/>
          </a:prstGeom>
          <a:ln w="12700">
            <a:noFill/>
          </a:ln>
        </p:spPr>
      </p:pic>
      <p:sp>
        <p:nvSpPr>
          <p:cNvPr id="35" name="Rectangle 34">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4B1556-0036-885B-7327-A7D75F1C3AC2}"/>
              </a:ext>
            </a:extLst>
          </p:cNvPr>
          <p:cNvPicPr>
            <a:picLocks noChangeAspect="1"/>
          </p:cNvPicPr>
          <p:nvPr/>
        </p:nvPicPr>
        <p:blipFill>
          <a:blip r:embed="rId9"/>
          <a:stretch>
            <a:fillRect/>
          </a:stretch>
        </p:blipFill>
        <p:spPr>
          <a:xfrm>
            <a:off x="5757967" y="4175209"/>
            <a:ext cx="5305219" cy="1763985"/>
          </a:xfrm>
          <a:prstGeom prst="rect">
            <a:avLst/>
          </a:prstGeom>
          <a:ln w="12700">
            <a:noFill/>
          </a:ln>
        </p:spPr>
      </p:pic>
      <p:sp>
        <p:nvSpPr>
          <p:cNvPr id="36" name="Rectangle 35">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891171D3-29DC-A68A-D69B-ECB563E912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6000556"/>
      </p:ext>
    </p:extLst>
  </p:cSld>
  <p:clrMapOvr>
    <a:masterClrMapping/>
  </p:clrMapOvr>
  <mc:AlternateContent xmlns:mc="http://schemas.openxmlformats.org/markup-compatibility/2006">
    <mc:Choice xmlns:p14="http://schemas.microsoft.com/office/powerpoint/2010/main" Requires="p14">
      <p:transition spd="slow" p14:dur="2000" advTm="39188"/>
    </mc:Choice>
    <mc:Fallback>
      <p:transition spd="slow" advTm="3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6AE97-E268-52E1-350F-65FC91BA8468}"/>
              </a:ext>
            </a:extLst>
          </p:cNvPr>
          <p:cNvSpPr>
            <a:spLocks noGrp="1"/>
          </p:cNvSpPr>
          <p:nvPr>
            <p:ph type="title"/>
          </p:nvPr>
        </p:nvSpPr>
        <p:spPr>
          <a:xfrm>
            <a:off x="7548117" y="808056"/>
            <a:ext cx="3024722" cy="1077229"/>
          </a:xfrm>
        </p:spPr>
        <p:txBody>
          <a:bodyPr>
            <a:normAutofit/>
          </a:bodyPr>
          <a:lstStyle/>
          <a:p>
            <a:r>
              <a:rPr lang="en-US" dirty="0"/>
              <a:t>Ensemble Results</a:t>
            </a:r>
          </a:p>
        </p:txBody>
      </p:sp>
      <p:sp>
        <p:nvSpPr>
          <p:cNvPr id="22" name="Rectangle 21">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line graph with red line&#10;&#10;Description automatically generated">
            <a:extLst>
              <a:ext uri="{FF2B5EF4-FFF2-40B4-BE49-F238E27FC236}">
                <a16:creationId xmlns:a16="http://schemas.microsoft.com/office/drawing/2014/main" id="{804AC9AB-FBBC-4DD2-355C-A5DB16F92AEE}"/>
              </a:ext>
            </a:extLst>
          </p:cNvPr>
          <p:cNvPicPr>
            <a:picLocks noChangeAspect="1"/>
          </p:cNvPicPr>
          <p:nvPr/>
        </p:nvPicPr>
        <p:blipFill>
          <a:blip r:embed="rId8"/>
          <a:stretch>
            <a:fillRect/>
          </a:stretch>
        </p:blipFill>
        <p:spPr>
          <a:xfrm>
            <a:off x="1329639" y="316486"/>
            <a:ext cx="4917733" cy="2950640"/>
          </a:xfrm>
          <a:prstGeom prst="rect">
            <a:avLst/>
          </a:prstGeom>
          <a:ln w="12700">
            <a:noFill/>
          </a:ln>
        </p:spPr>
      </p:pic>
      <p:sp>
        <p:nvSpPr>
          <p:cNvPr id="24" name="Rectangle 23">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a graph of different values&#10;&#10;Description automatically generated with medium confidence">
            <a:extLst>
              <a:ext uri="{FF2B5EF4-FFF2-40B4-BE49-F238E27FC236}">
                <a16:creationId xmlns:a16="http://schemas.microsoft.com/office/drawing/2014/main" id="{3F37CC68-058D-C1B0-C2A9-A133E8008D91}"/>
              </a:ext>
            </a:extLst>
          </p:cNvPr>
          <p:cNvPicPr>
            <a:picLocks noChangeAspect="1"/>
          </p:cNvPicPr>
          <p:nvPr/>
        </p:nvPicPr>
        <p:blipFill>
          <a:blip r:embed="rId9"/>
          <a:stretch>
            <a:fillRect/>
          </a:stretch>
        </p:blipFill>
        <p:spPr>
          <a:xfrm>
            <a:off x="1336953" y="3583572"/>
            <a:ext cx="4910420" cy="2946252"/>
          </a:xfrm>
          <a:prstGeom prst="rect">
            <a:avLst/>
          </a:prstGeom>
          <a:ln w="12700">
            <a:noFill/>
          </a:ln>
        </p:spPr>
      </p:pic>
      <p:sp>
        <p:nvSpPr>
          <p:cNvPr id="26" name="Rectangle 25">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7099AC-C3E9-FEC3-9605-059010D59B57}"/>
              </a:ext>
            </a:extLst>
          </p:cNvPr>
          <p:cNvSpPr>
            <a:spLocks noGrp="1"/>
          </p:cNvSpPr>
          <p:nvPr>
            <p:ph idx="1"/>
          </p:nvPr>
        </p:nvSpPr>
        <p:spPr>
          <a:xfrm>
            <a:off x="7548118" y="2052116"/>
            <a:ext cx="3024722" cy="3997828"/>
          </a:xfrm>
        </p:spPr>
        <p:txBody>
          <a:bodyPr>
            <a:normAutofit/>
          </a:bodyPr>
          <a:lstStyle/>
          <a:p>
            <a:pPr marL="0" indent="0">
              <a:lnSpc>
                <a:spcPct val="110000"/>
              </a:lnSpc>
              <a:buNone/>
            </a:pPr>
            <a:r>
              <a:rPr lang="en-US" sz="1800" u="sng" dirty="0"/>
              <a:t>Ensemble Model Performance</a:t>
            </a:r>
          </a:p>
          <a:p>
            <a:pPr>
              <a:lnSpc>
                <a:spcPct val="110000"/>
              </a:lnSpc>
            </a:pPr>
            <a:endParaRPr lang="en-US" sz="1800" dirty="0"/>
          </a:p>
          <a:p>
            <a:pPr marL="0" indent="0">
              <a:lnSpc>
                <a:spcPct val="110000"/>
              </a:lnSpc>
              <a:buNone/>
            </a:pPr>
            <a:r>
              <a:rPr lang="en-US" sz="1800" dirty="0"/>
              <a:t>Stacked Ensemble Architecture:</a:t>
            </a:r>
          </a:p>
          <a:p>
            <a:pPr>
              <a:lnSpc>
                <a:spcPct val="110000"/>
              </a:lnSpc>
            </a:pPr>
            <a:r>
              <a:rPr lang="en-US" sz="1800" dirty="0"/>
              <a:t>Dynamic weight adjustment</a:t>
            </a:r>
          </a:p>
          <a:p>
            <a:pPr>
              <a:lnSpc>
                <a:spcPct val="110000"/>
              </a:lnSpc>
            </a:pPr>
            <a:r>
              <a:rPr lang="en-US" sz="1800" dirty="0"/>
              <a:t>Multi-model integration</a:t>
            </a:r>
          </a:p>
          <a:p>
            <a:pPr>
              <a:lnSpc>
                <a:spcPct val="110000"/>
              </a:lnSpc>
            </a:pPr>
            <a:r>
              <a:rPr lang="en-US" sz="1800" dirty="0"/>
              <a:t>Adaptive retraining</a:t>
            </a:r>
          </a:p>
        </p:txBody>
      </p:sp>
      <p:sp>
        <p:nvSpPr>
          <p:cNvPr id="28" name="Rectangle 27">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9619733B-0985-FA1C-B8BB-D1CEAE5420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9404106"/>
      </p:ext>
    </p:extLst>
  </p:cSld>
  <p:clrMapOvr>
    <a:masterClrMapping/>
  </p:clrMapOvr>
  <mc:AlternateContent xmlns:mc="http://schemas.openxmlformats.org/markup-compatibility/2006">
    <mc:Choice xmlns:p14="http://schemas.microsoft.com/office/powerpoint/2010/main" Requires="p14">
      <p:transition spd="slow" p14:dur="2000" advTm="26260"/>
    </mc:Choice>
    <mc:Fallback>
      <p:transition spd="slow" advTm="26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0B794-DC21-C5CB-4165-74F6C59C2E75}"/>
              </a:ext>
            </a:extLst>
          </p:cNvPr>
          <p:cNvSpPr>
            <a:spLocks noGrp="1"/>
          </p:cNvSpPr>
          <p:nvPr>
            <p:ph type="title"/>
          </p:nvPr>
        </p:nvSpPr>
        <p:spPr>
          <a:xfrm>
            <a:off x="1969803" y="808056"/>
            <a:ext cx="8608037" cy="1077229"/>
          </a:xfrm>
        </p:spPr>
        <p:txBody>
          <a:bodyPr>
            <a:normAutofit/>
          </a:bodyPr>
          <a:lstStyle/>
          <a:p>
            <a:pPr algn="l"/>
            <a:r>
              <a:rPr lang="en-US" dirty="0"/>
              <a:t>Feature Analysis</a:t>
            </a:r>
            <a:endParaRPr lang="en-US"/>
          </a:p>
        </p:txBody>
      </p:sp>
      <p:sp>
        <p:nvSpPr>
          <p:cNvPr id="3" name="Content Placeholder 2">
            <a:extLst>
              <a:ext uri="{FF2B5EF4-FFF2-40B4-BE49-F238E27FC236}">
                <a16:creationId xmlns:a16="http://schemas.microsoft.com/office/drawing/2014/main" id="{C49C9FD1-3245-549E-9C27-5237F3DE534E}"/>
              </a:ext>
            </a:extLst>
          </p:cNvPr>
          <p:cNvSpPr>
            <a:spLocks noGrp="1"/>
          </p:cNvSpPr>
          <p:nvPr>
            <p:ph idx="1"/>
          </p:nvPr>
        </p:nvSpPr>
        <p:spPr>
          <a:xfrm>
            <a:off x="1975805" y="2052116"/>
            <a:ext cx="2658877" cy="3997828"/>
          </a:xfrm>
        </p:spPr>
        <p:txBody>
          <a:bodyPr>
            <a:normAutofit/>
          </a:bodyPr>
          <a:lstStyle/>
          <a:p>
            <a:pPr marL="0" indent="0">
              <a:lnSpc>
                <a:spcPct val="110000"/>
              </a:lnSpc>
              <a:buNone/>
            </a:pPr>
            <a:r>
              <a:rPr lang="en-US" sz="1000" u="sng"/>
              <a:t>Feature Importance &amp; Impact</a:t>
            </a:r>
          </a:p>
          <a:p>
            <a:pPr marL="0" indent="0">
              <a:lnSpc>
                <a:spcPct val="110000"/>
              </a:lnSpc>
              <a:buNone/>
            </a:pPr>
            <a:r>
              <a:rPr lang="en-US" sz="1000"/>
              <a:t>Key Feature Contributions:</a:t>
            </a:r>
          </a:p>
          <a:p>
            <a:pPr>
              <a:lnSpc>
                <a:spcPct val="110000"/>
              </a:lnSpc>
            </a:pPr>
            <a:r>
              <a:rPr lang="en-US" sz="1000"/>
              <a:t>Rolling Mean (24h): 62.51%</a:t>
            </a:r>
          </a:p>
          <a:p>
            <a:pPr>
              <a:lnSpc>
                <a:spcPct val="110000"/>
              </a:lnSpc>
            </a:pPr>
            <a:r>
              <a:rPr lang="en-US" sz="1000"/>
              <a:t>Rolling Std: 9.75%</a:t>
            </a:r>
          </a:p>
          <a:p>
            <a:pPr>
              <a:lnSpc>
                <a:spcPct val="110000"/>
              </a:lnSpc>
            </a:pPr>
            <a:r>
              <a:rPr lang="en-US" sz="1000"/>
              <a:t>Hour Sin: 7.18%</a:t>
            </a:r>
          </a:p>
          <a:p>
            <a:pPr>
              <a:lnSpc>
                <a:spcPct val="110000"/>
              </a:lnSpc>
            </a:pPr>
            <a:r>
              <a:rPr lang="en-US" sz="1000"/>
              <a:t>Lag Features: 5.70%</a:t>
            </a:r>
          </a:p>
          <a:p>
            <a:pPr>
              <a:lnSpc>
                <a:spcPct val="110000"/>
              </a:lnSpc>
            </a:pPr>
            <a:r>
              <a:rPr lang="en-US" sz="1000"/>
              <a:t> Hour Cos: 4.62%</a:t>
            </a:r>
          </a:p>
          <a:p>
            <a:pPr marL="0" indent="0">
              <a:lnSpc>
                <a:spcPct val="110000"/>
              </a:lnSpc>
              <a:buNone/>
            </a:pPr>
            <a:r>
              <a:rPr lang="en-US" sz="1000"/>
              <a:t>Impact on Model Performance:</a:t>
            </a:r>
          </a:p>
          <a:p>
            <a:pPr>
              <a:lnSpc>
                <a:spcPct val="110000"/>
              </a:lnSpc>
            </a:pPr>
            <a:r>
              <a:rPr lang="en-US" sz="1000"/>
              <a:t>Temporal patterns dominate</a:t>
            </a:r>
          </a:p>
          <a:p>
            <a:pPr>
              <a:lnSpc>
                <a:spcPct val="110000"/>
              </a:lnSpc>
            </a:pPr>
            <a:r>
              <a:rPr lang="en-US" sz="1000"/>
              <a:t>Weather features complement</a:t>
            </a:r>
          </a:p>
          <a:p>
            <a:pPr>
              <a:lnSpc>
                <a:spcPct val="110000"/>
              </a:lnSpc>
            </a:pPr>
            <a:r>
              <a:rPr lang="en-US" sz="1000"/>
              <a:t>System state provides context</a:t>
            </a:r>
          </a:p>
        </p:txBody>
      </p:sp>
      <p:pic>
        <p:nvPicPr>
          <p:cNvPr id="4" name="Picture 3" descr="A graph with blue squares&#10;&#10;Description automatically generated">
            <a:extLst>
              <a:ext uri="{FF2B5EF4-FFF2-40B4-BE49-F238E27FC236}">
                <a16:creationId xmlns:a16="http://schemas.microsoft.com/office/drawing/2014/main" id="{DC9CB428-387B-E4BE-834B-90C0F69F5895}"/>
              </a:ext>
            </a:extLst>
          </p:cNvPr>
          <p:cNvPicPr>
            <a:picLocks noChangeAspect="1"/>
          </p:cNvPicPr>
          <p:nvPr/>
        </p:nvPicPr>
        <p:blipFill>
          <a:blip r:embed="rId8"/>
          <a:stretch>
            <a:fillRect/>
          </a:stretch>
        </p:blipFill>
        <p:spPr>
          <a:xfrm>
            <a:off x="5432992" y="2427180"/>
            <a:ext cx="4818974" cy="321666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1" name="Rectangle 20">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extLst>
              <a:ext uri="{FF2B5EF4-FFF2-40B4-BE49-F238E27FC236}">
                <a16:creationId xmlns:a16="http://schemas.microsoft.com/office/drawing/2014/main" id="{DC7D4AB1-6A6F-325E-2B5D-8EFD0052FC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3022288"/>
      </p:ext>
    </p:extLst>
  </p:cSld>
  <p:clrMapOvr>
    <a:masterClrMapping/>
  </p:clrMapOvr>
  <mc:AlternateContent xmlns:mc="http://schemas.openxmlformats.org/markup-compatibility/2006">
    <mc:Choice xmlns:p14="http://schemas.microsoft.com/office/powerpoint/2010/main" Requires="p14">
      <p:transition spd="slow" p14:dur="2000" advTm="29470"/>
    </mc:Choice>
    <mc:Fallback>
      <p:transition spd="slow" advTm="29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233</TotalTime>
  <Words>1239</Words>
  <Application>Microsoft Macintosh PowerPoint</Application>
  <PresentationFormat>Widescreen</PresentationFormat>
  <Paragraphs>134</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MS Shell Dlg 2</vt:lpstr>
      <vt:lpstr>Wingdings</vt:lpstr>
      <vt:lpstr>Wingdings 3</vt:lpstr>
      <vt:lpstr>Madison</vt:lpstr>
      <vt:lpstr>Predictive Modeling of Solar Energy Production Using Machine Learning Techniques</vt:lpstr>
      <vt:lpstr>Overview</vt:lpstr>
      <vt:lpstr>Key Innovations</vt:lpstr>
      <vt:lpstr>System Architecture</vt:lpstr>
      <vt:lpstr>Data Sources</vt:lpstr>
      <vt:lpstr>Methodology</vt:lpstr>
      <vt:lpstr>Model Performance Results</vt:lpstr>
      <vt:lpstr>Ensemble Results</vt:lpstr>
      <vt:lpstr>Feature Analysis</vt:lpstr>
      <vt:lpstr>Error Analysis</vt:lpstr>
      <vt:lpstr>Future Work</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Katherine Johnson</dc:creator>
  <cp:lastModifiedBy>Katherine Johnson</cp:lastModifiedBy>
  <cp:revision>3</cp:revision>
  <dcterms:created xsi:type="dcterms:W3CDTF">2024-11-22T16:01:35Z</dcterms:created>
  <dcterms:modified xsi:type="dcterms:W3CDTF">2024-11-22T19:55:21Z</dcterms:modified>
</cp:coreProperties>
</file>